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43" r:id="rId2"/>
    <p:sldId id="346" r:id="rId3"/>
    <p:sldId id="279" r:id="rId4"/>
    <p:sldId id="347" r:id="rId5"/>
    <p:sldId id="307" r:id="rId6"/>
    <p:sldId id="308" r:id="rId7"/>
    <p:sldId id="348" r:id="rId8"/>
    <p:sldId id="34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43" end="47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3FF3"/>
    <a:srgbClr val="2F9956"/>
    <a:srgbClr val="FF60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201" autoAdjust="0"/>
    <p:restoredTop sz="92757"/>
  </p:normalViewPr>
  <p:slideViewPr>
    <p:cSldViewPr snapToGrid="0">
      <p:cViewPr varScale="1">
        <p:scale>
          <a:sx n="51" d="100"/>
          <a:sy n="51" d="100"/>
        </p:scale>
        <p:origin x="232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3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0D55C-5878-4A3C-AE1C-A262E2842931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F573A-0632-46B0-8157-6B489EE29C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5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8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3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8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249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3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3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3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4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90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45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FAF47-5FBE-4A40-9FF0-304516E0E119}" type="datetimeFigureOut">
              <a:rPr lang="en-US" smtClean="0"/>
              <a:pPr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34BBB-C302-4CCE-979C-742FE657D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4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0200" y="762001"/>
            <a:ext cx="11480800" cy="1473199"/>
          </a:xfrm>
        </p:spPr>
        <p:txBody>
          <a:bodyPr anchor="ctr">
            <a:normAutofit/>
          </a:bodyPr>
          <a:lstStyle/>
          <a:p>
            <a:r>
              <a:rPr lang="en-US" altLang="en-US" sz="4400" dirty="0">
                <a:solidFill>
                  <a:srgbClr val="FF0000"/>
                </a:solidFill>
                <a:latin typeface="Gill Sans Ultra Bold" panose="020B0A02020104020203" pitchFamily="34" charset="77"/>
                <a:cs typeface="Gill Sans UltraBold"/>
              </a:rPr>
              <a:t>Fermentation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191000" y="3352800"/>
            <a:ext cx="5207000" cy="1752600"/>
          </a:xfrm>
        </p:spPr>
        <p:txBody>
          <a:bodyPr/>
          <a:lstStyle/>
          <a:p>
            <a:r>
              <a:rPr lang="en-US" altLang="en-US" sz="3200" dirty="0">
                <a:latin typeface="Gill Sans Ultra Bold" panose="020B0A02020104020203" pitchFamily="34" charset="77"/>
                <a:cs typeface="Gill Sans UltraBold"/>
              </a:rPr>
              <a:t>Ms. Day </a:t>
            </a:r>
          </a:p>
          <a:p>
            <a:r>
              <a:rPr lang="en-US" altLang="en-US" sz="3200" dirty="0">
                <a:latin typeface="Gill Sans Ultra Bold" panose="020B0A02020104020203" pitchFamily="34" charset="77"/>
                <a:cs typeface="Gill Sans UltraBold"/>
              </a:rPr>
              <a:t>Honors Biology</a:t>
            </a:r>
          </a:p>
          <a:p>
            <a:r>
              <a:rPr lang="en-US" altLang="en-US" sz="3200">
                <a:latin typeface="Gill Sans Ultra Bold" panose="020B0A02020104020203" pitchFamily="34" charset="77"/>
                <a:cs typeface="Gill Sans UltraBold"/>
              </a:rPr>
              <a:t>Lecture #8</a:t>
            </a:r>
          </a:p>
          <a:p>
            <a:endParaRPr lang="en-US" altLang="en-US" sz="3200" dirty="0">
              <a:latin typeface="Gill Sans Ultra Bold" panose="020B0A02020104020203" pitchFamily="34" charset="77"/>
              <a:cs typeface="Gill Sans UltraBold"/>
            </a:endParaRPr>
          </a:p>
        </p:txBody>
      </p:sp>
      <p:pic>
        <p:nvPicPr>
          <p:cNvPr id="2053" name="Picture 5" descr="mitoma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1" y="2336800"/>
            <a:ext cx="2473325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2768600"/>
            <a:ext cx="4292601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209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F584F-B796-AB43-84B5-706B8C09C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ill Sans Ultra Bold" panose="020B0A02020104020203" pitchFamily="34" charset="77"/>
              </a:rPr>
              <a:t>Turn to your partner and discuss…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E93A0-91B7-5043-B52F-2ECFCBDF7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1313"/>
            <a:ext cx="10515600" cy="3825649"/>
          </a:xfrm>
        </p:spPr>
        <p:txBody>
          <a:bodyPr>
            <a:normAutofit/>
          </a:bodyPr>
          <a:lstStyle/>
          <a:p>
            <a:pPr algn="ctr"/>
            <a:r>
              <a:rPr lang="en-US" sz="5500" dirty="0">
                <a:solidFill>
                  <a:srgbClr val="2E3FF3"/>
                </a:solidFill>
                <a:latin typeface="Gill Sans Ultra Bold" panose="020B0A02020104020203" pitchFamily="34" charset="77"/>
              </a:rPr>
              <a:t>What do you think would happen to your body if your held your breath for 30 seconds?</a:t>
            </a:r>
          </a:p>
        </p:txBody>
      </p:sp>
    </p:spTree>
    <p:extLst>
      <p:ext uri="{BB962C8B-B14F-4D97-AF65-F5344CB8AC3E}">
        <p14:creationId xmlns:p14="http://schemas.microsoft.com/office/powerpoint/2010/main" val="356151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>
                <a:latin typeface="Gill Sans Ultra Bold" panose="020B0A02020104020203" pitchFamily="34" charset="77"/>
                <a:cs typeface="Gill Sans UltraBold"/>
              </a:rPr>
              <a:t>Cellular Respiration </a:t>
            </a:r>
            <a:r>
              <a:rPr lang="en-US" altLang="en-US" dirty="0" err="1">
                <a:latin typeface="Gill Sans Ultra Bold" panose="020B0A02020104020203" pitchFamily="34" charset="77"/>
                <a:cs typeface="Gill Sans UltraBold"/>
              </a:rPr>
              <a:t>vs</a:t>
            </a:r>
            <a:r>
              <a:rPr lang="en-US" altLang="en-US" dirty="0">
                <a:latin typeface="Gill Sans Ultra Bold" panose="020B0A02020104020203" pitchFamily="34" charset="77"/>
                <a:cs typeface="Gill Sans UltraBold"/>
              </a:rPr>
              <a:t> Fermentation</a:t>
            </a:r>
          </a:p>
        </p:txBody>
      </p:sp>
      <p:pic>
        <p:nvPicPr>
          <p:cNvPr id="17411" name="Picture 3" descr="resp_overview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07495"/>
            <a:ext cx="12192000" cy="471156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663A6B1-165F-0D49-B976-66B7B9939469}"/>
              </a:ext>
            </a:extLst>
          </p:cNvPr>
          <p:cNvSpPr txBox="1"/>
          <p:nvPr/>
        </p:nvSpPr>
        <p:spPr>
          <a:xfrm>
            <a:off x="304800" y="3863279"/>
            <a:ext cx="4158343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solidFill>
                  <a:srgbClr val="FF0000"/>
                </a:solidFill>
                <a:latin typeface="Gill Sans Ultra Bold" panose="020B0A02020104020203" pitchFamily="34" charset="77"/>
              </a:rPr>
              <a:t>Sometimes…</a:t>
            </a:r>
          </a:p>
          <a:p>
            <a:r>
              <a:rPr lang="en-US" sz="3500" dirty="0">
                <a:solidFill>
                  <a:srgbClr val="FF0000"/>
                </a:solidFill>
                <a:latin typeface="Gill Sans Ultra Bold" panose="020B0A02020104020203" pitchFamily="34" charset="77"/>
              </a:rPr>
              <a:t>You RUN OUT of oxygen gas… like when????</a:t>
            </a:r>
          </a:p>
        </p:txBody>
      </p:sp>
      <p:sp>
        <p:nvSpPr>
          <p:cNvPr id="3" name="Donut 2">
            <a:extLst>
              <a:ext uri="{FF2B5EF4-FFF2-40B4-BE49-F238E27FC236}">
                <a16:creationId xmlns:a16="http://schemas.microsoft.com/office/drawing/2014/main" id="{A702557F-4449-A74C-80D8-164A42B0C71F}"/>
              </a:ext>
            </a:extLst>
          </p:cNvPr>
          <p:cNvSpPr/>
          <p:nvPr/>
        </p:nvSpPr>
        <p:spPr>
          <a:xfrm>
            <a:off x="0" y="1077901"/>
            <a:ext cx="5660571" cy="3058670"/>
          </a:xfrm>
          <a:prstGeom prst="donut">
            <a:avLst>
              <a:gd name="adj" fmla="val 3476"/>
            </a:avLst>
          </a:prstGeom>
          <a:solidFill>
            <a:srgbClr val="2E3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8A5D3F49-9A38-0641-8DC0-D7474512EE09}"/>
              </a:ext>
            </a:extLst>
          </p:cNvPr>
          <p:cNvSpPr/>
          <p:nvPr/>
        </p:nvSpPr>
        <p:spPr>
          <a:xfrm>
            <a:off x="3657601" y="4136571"/>
            <a:ext cx="8534399" cy="2607236"/>
          </a:xfrm>
          <a:prstGeom prst="donut">
            <a:avLst>
              <a:gd name="adj" fmla="val 3476"/>
            </a:avLst>
          </a:prstGeom>
          <a:solidFill>
            <a:srgbClr val="2E3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3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07931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Ultra Bold" panose="020B0A02020104020203" pitchFamily="34" charset="77"/>
                <a:cs typeface="Gill Sans UltraBold"/>
              </a:rPr>
              <a:t>Al</a:t>
            </a:r>
            <a:r>
              <a:rPr lang="en-US" dirty="0">
                <a:solidFill>
                  <a:srgbClr val="FF0000"/>
                </a:solidFill>
                <a:latin typeface="Gill Sans Ultra Bold" panose="020B0A02020104020203" pitchFamily="34" charset="77"/>
                <a:cs typeface="Gill Sans UltraBold"/>
              </a:rPr>
              <a:t>co</a:t>
            </a:r>
            <a:r>
              <a:rPr lang="en-US" dirty="0">
                <a:solidFill>
                  <a:schemeClr val="tx1"/>
                </a:solidFill>
                <a:latin typeface="Gill Sans Ultra Bold" panose="020B0A02020104020203" pitchFamily="34" charset="77"/>
                <a:cs typeface="Gill Sans UltraBold"/>
              </a:rPr>
              <a:t>h</a:t>
            </a:r>
            <a:r>
              <a:rPr lang="en-US" dirty="0">
                <a:solidFill>
                  <a:srgbClr val="FF0000"/>
                </a:solidFill>
                <a:latin typeface="Gill Sans Ultra Bold" panose="020B0A02020104020203" pitchFamily="34" charset="77"/>
                <a:cs typeface="Gill Sans UltraBold"/>
              </a:rPr>
              <a:t>o</a:t>
            </a:r>
            <a:r>
              <a:rPr lang="en-US" dirty="0">
                <a:solidFill>
                  <a:schemeClr val="tx1"/>
                </a:solidFill>
                <a:latin typeface="Gill Sans Ultra Bold" panose="020B0A02020104020203" pitchFamily="34" charset="77"/>
                <a:cs typeface="Gill Sans UltraBold"/>
              </a:rPr>
              <a:t>lic </a:t>
            </a:r>
            <a:br>
              <a:rPr lang="en-US" dirty="0">
                <a:solidFill>
                  <a:schemeClr val="tx1"/>
                </a:solidFill>
                <a:latin typeface="Gill Sans Ultra Bold" panose="020B0A02020104020203" pitchFamily="34" charset="77"/>
                <a:cs typeface="Gill Sans UltraBold"/>
              </a:rPr>
            </a:br>
            <a:r>
              <a:rPr lang="en-US" dirty="0">
                <a:latin typeface="Gill Sans Ultra Bold" panose="020B0A02020104020203" pitchFamily="34" charset="77"/>
                <a:cs typeface="Gill Sans UltraBold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Ultra Bold" panose="020B0A02020104020203" pitchFamily="34" charset="77"/>
                <a:cs typeface="Gill Sans UltraBold"/>
              </a:rPr>
              <a:t>ermentation</a:t>
            </a:r>
          </a:p>
        </p:txBody>
      </p:sp>
      <p:pic>
        <p:nvPicPr>
          <p:cNvPr id="4" name="Content Placeholder 3" descr="09-17b-Fermentation-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887" t="4384" r="6769" b="13118"/>
          <a:stretch>
            <a:fillRect/>
          </a:stretch>
        </p:blipFill>
        <p:spPr>
          <a:xfrm>
            <a:off x="0" y="1387743"/>
            <a:ext cx="6537650" cy="5166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69457" y="0"/>
            <a:ext cx="5722544" cy="51552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500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Pyruvate is turned into </a:t>
            </a:r>
            <a:r>
              <a:rPr lang="en-US" sz="3500" b="1" u="sng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Alcohol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500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</a:t>
            </a:r>
            <a:r>
              <a:rPr lang="en-US" sz="3500" b="1" baseline="-25000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  <a:r>
              <a:rPr lang="en-US" sz="3500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 is released (bubbles!)</a:t>
            </a:r>
          </a:p>
          <a:p>
            <a:endParaRPr lang="en-US" sz="3500" b="1" dirty="0">
              <a:solidFill>
                <a:schemeClr val="tx1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  <a:p>
            <a:r>
              <a:rPr lang="en-US" sz="3500" b="1" dirty="0">
                <a:solidFill>
                  <a:schemeClr val="tx1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Who? Yeast and bacteria for brewing and bread making</a:t>
            </a:r>
          </a:p>
          <a:p>
            <a:endParaRPr lang="en-US" sz="1200" dirty="0">
              <a:solidFill>
                <a:schemeClr val="tx1"/>
              </a:solidFill>
              <a:latin typeface="Arial Black"/>
              <a:cs typeface="Arial Black"/>
            </a:endParaRPr>
          </a:p>
          <a:p>
            <a:pPr algn="ctr"/>
            <a:r>
              <a:rPr lang="en-US" sz="3700" b="1" dirty="0">
                <a:solidFill>
                  <a:srgbClr val="FF0000"/>
                </a:solidFill>
                <a:latin typeface="Gill Sans Ultra Bold" panose="020B0A02020104020203" pitchFamily="34" charset="77"/>
                <a:cs typeface="Gill Sans UltraBold"/>
              </a:rPr>
              <a:t>CO</a:t>
            </a:r>
            <a:r>
              <a:rPr lang="en-US" sz="3700" b="1" baseline="-25000" dirty="0">
                <a:solidFill>
                  <a:srgbClr val="FF0000"/>
                </a:solidFill>
                <a:latin typeface="Gill Sans Ultra Bold" panose="020B0A02020104020203" pitchFamily="34" charset="77"/>
                <a:cs typeface="Gill Sans UltraBold"/>
              </a:rPr>
              <a:t>2</a:t>
            </a:r>
            <a:r>
              <a:rPr lang="en-US" sz="3700" b="1" dirty="0">
                <a:solidFill>
                  <a:srgbClr val="FFFF00"/>
                </a:solidFill>
                <a:latin typeface="Gill Sans Ultra Bold" panose="020B0A02020104020203" pitchFamily="34" charset="77"/>
                <a:cs typeface="Gill Sans UltraBold"/>
              </a:rPr>
              <a:t> is released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6A424-6571-934D-9E3C-93F22B0FDF63}"/>
              </a:ext>
            </a:extLst>
          </p:cNvPr>
          <p:cNvSpPr txBox="1"/>
          <p:nvPr/>
        </p:nvSpPr>
        <p:spPr>
          <a:xfrm>
            <a:off x="5007430" y="2590800"/>
            <a:ext cx="1462028" cy="24622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4500" dirty="0"/>
              <a:t>+</a:t>
            </a:r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200" dirty="0"/>
          </a:p>
          <a:p>
            <a:pPr algn="ctr"/>
            <a:endParaRPr lang="en-US" sz="13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52362C4-2116-6F44-AD33-6C0B0F6EA729}"/>
              </a:ext>
            </a:extLst>
          </p:cNvPr>
          <p:cNvSpPr/>
          <p:nvPr/>
        </p:nvSpPr>
        <p:spPr>
          <a:xfrm>
            <a:off x="0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D8261B5-AB56-9D48-81AB-0C9D4FEE8175}"/>
              </a:ext>
            </a:extLst>
          </p:cNvPr>
          <p:cNvSpPr/>
          <p:nvPr/>
        </p:nvSpPr>
        <p:spPr>
          <a:xfrm>
            <a:off x="312316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3FD9D0B-A840-FE44-9BBA-8B868A76F175}"/>
              </a:ext>
            </a:extLst>
          </p:cNvPr>
          <p:cNvSpPr/>
          <p:nvPr/>
        </p:nvSpPr>
        <p:spPr>
          <a:xfrm>
            <a:off x="634424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EAC618B-3169-B24C-A1EE-B6046CADF279}"/>
              </a:ext>
            </a:extLst>
          </p:cNvPr>
          <p:cNvSpPr/>
          <p:nvPr/>
        </p:nvSpPr>
        <p:spPr>
          <a:xfrm>
            <a:off x="908900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BC0056D-E676-D948-91CF-B020F63A57CD}"/>
              </a:ext>
            </a:extLst>
          </p:cNvPr>
          <p:cNvSpPr/>
          <p:nvPr/>
        </p:nvSpPr>
        <p:spPr>
          <a:xfrm>
            <a:off x="1172807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0B80EAF-2193-2F46-8989-4EF278F4CF32}"/>
              </a:ext>
            </a:extLst>
          </p:cNvPr>
          <p:cNvSpPr/>
          <p:nvPr/>
        </p:nvSpPr>
        <p:spPr>
          <a:xfrm>
            <a:off x="1462027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2D10028-0B34-0E45-A9B6-B139CFFAC2BB}"/>
              </a:ext>
            </a:extLst>
          </p:cNvPr>
          <p:cNvSpPr/>
          <p:nvPr/>
        </p:nvSpPr>
        <p:spPr>
          <a:xfrm>
            <a:off x="5217512" y="1946100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454316F-4CF7-4E44-A791-233AA31351A4}"/>
              </a:ext>
            </a:extLst>
          </p:cNvPr>
          <p:cNvSpPr/>
          <p:nvPr/>
        </p:nvSpPr>
        <p:spPr>
          <a:xfrm>
            <a:off x="5232573" y="2373960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BBEB194-5EFF-BB49-B77A-476C32151EAD}"/>
              </a:ext>
            </a:extLst>
          </p:cNvPr>
          <p:cNvSpPr/>
          <p:nvPr/>
        </p:nvSpPr>
        <p:spPr>
          <a:xfrm>
            <a:off x="5192487" y="2779826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F6B028D-CC5B-864D-87EE-0B12D5F97019}"/>
              </a:ext>
            </a:extLst>
          </p:cNvPr>
          <p:cNvSpPr/>
          <p:nvPr/>
        </p:nvSpPr>
        <p:spPr>
          <a:xfrm>
            <a:off x="5869128" y="194609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AF59D12-FE02-434C-8E06-15F0EE52D199}"/>
              </a:ext>
            </a:extLst>
          </p:cNvPr>
          <p:cNvSpPr/>
          <p:nvPr/>
        </p:nvSpPr>
        <p:spPr>
          <a:xfrm>
            <a:off x="5891949" y="2408247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0751178-F836-6347-8E2D-1B8195FB7B6E}"/>
              </a:ext>
            </a:extLst>
          </p:cNvPr>
          <p:cNvSpPr/>
          <p:nvPr/>
        </p:nvSpPr>
        <p:spPr>
          <a:xfrm>
            <a:off x="5869574" y="2779826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618011-A4B5-8747-8E90-2F94924C628E}"/>
              </a:ext>
            </a:extLst>
          </p:cNvPr>
          <p:cNvSpPr txBox="1"/>
          <p:nvPr/>
        </p:nvSpPr>
        <p:spPr>
          <a:xfrm>
            <a:off x="6597" y="4008911"/>
            <a:ext cx="1866841" cy="24929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solidFill>
                  <a:srgbClr val="FF0000"/>
                </a:solidFill>
                <a:latin typeface="Cooper Black" panose="0208090404030B020404" pitchFamily="18" charset="77"/>
              </a:rPr>
              <a:t>Alcohol</a:t>
            </a:r>
          </a:p>
          <a:p>
            <a:pPr algn="ctr"/>
            <a:r>
              <a:rPr lang="en-US" sz="3300" dirty="0">
                <a:solidFill>
                  <a:srgbClr val="FF0000"/>
                </a:solidFill>
                <a:latin typeface="Cooper Black" panose="0208090404030B020404" pitchFamily="18" charset="77"/>
              </a:rPr>
              <a:t>(waste)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DC1179-A17D-2442-B29C-18091DD04DCC}"/>
              </a:ext>
            </a:extLst>
          </p:cNvPr>
          <p:cNvSpPr/>
          <p:nvPr/>
        </p:nvSpPr>
        <p:spPr>
          <a:xfrm>
            <a:off x="5211610" y="3981108"/>
            <a:ext cx="945530" cy="943314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1766CF-A4D9-6F49-ACFE-0177D539F14A}"/>
              </a:ext>
            </a:extLst>
          </p:cNvPr>
          <p:cNvSpPr txBox="1"/>
          <p:nvPr/>
        </p:nvSpPr>
        <p:spPr>
          <a:xfrm>
            <a:off x="5261950" y="4163661"/>
            <a:ext cx="11497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dirty="0">
                <a:solidFill>
                  <a:srgbClr val="FF0000"/>
                </a:solidFill>
              </a:rPr>
              <a:t>CO</a:t>
            </a:r>
            <a:r>
              <a:rPr lang="en-US" sz="3400" b="1" baseline="-25000" dirty="0">
                <a:solidFill>
                  <a:srgbClr val="FF0000"/>
                </a:solidFill>
              </a:rPr>
              <a:t>2</a:t>
            </a:r>
            <a:endParaRPr lang="en-US" sz="34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DB98F5-B637-E547-B9AE-550E956B6F67}"/>
              </a:ext>
            </a:extLst>
          </p:cNvPr>
          <p:cNvSpPr txBox="1"/>
          <p:nvPr/>
        </p:nvSpPr>
        <p:spPr>
          <a:xfrm>
            <a:off x="5643984" y="5178196"/>
            <a:ext cx="6548017" cy="156966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u="sng" dirty="0">
                <a:solidFill>
                  <a:srgbClr val="FF0000"/>
                </a:solidFill>
                <a:latin typeface="Gill Sans Ultra Bold" panose="020B0A02020104020203" pitchFamily="34" charset="77"/>
                <a:cs typeface="Arial Black"/>
              </a:rPr>
              <a:t>Goal: </a:t>
            </a:r>
            <a:r>
              <a:rPr lang="en-US" sz="3200" dirty="0">
                <a:solidFill>
                  <a:srgbClr val="FF0000"/>
                </a:solidFill>
                <a:latin typeface="Arial Black"/>
                <a:cs typeface="Arial Black"/>
              </a:rPr>
              <a:t>produce </a:t>
            </a:r>
            <a:r>
              <a:rPr lang="en-US" sz="3200" b="1" u="sng" dirty="0">
                <a:solidFill>
                  <a:srgbClr val="FF0000"/>
                </a:solidFill>
                <a:latin typeface="Arial Black"/>
                <a:cs typeface="Arial Black"/>
              </a:rPr>
              <a:t>energy carriers </a:t>
            </a:r>
            <a:r>
              <a:rPr lang="en-US" sz="3200" dirty="0">
                <a:solidFill>
                  <a:srgbClr val="FF0000"/>
                </a:solidFill>
                <a:latin typeface="Arial Black"/>
                <a:cs typeface="Arial Black"/>
              </a:rPr>
              <a:t>to go back to glycolysis to keep it going</a:t>
            </a:r>
          </a:p>
        </p:txBody>
      </p:sp>
    </p:spTree>
    <p:extLst>
      <p:ext uri="{BB962C8B-B14F-4D97-AF65-F5344CB8AC3E}">
        <p14:creationId xmlns:p14="http://schemas.microsoft.com/office/powerpoint/2010/main" val="3663512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 bldLvl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07931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Gill Sans Ultra Bold" panose="020B0A02020104020203" pitchFamily="34" charset="77"/>
                <a:cs typeface="Gill Sans UltraBold"/>
              </a:rPr>
              <a:t>Lactic Acid </a:t>
            </a:r>
            <a:r>
              <a:rPr lang="en-US" dirty="0">
                <a:latin typeface="Gill Sans Ultra Bold" panose="020B0A02020104020203" pitchFamily="34" charset="77"/>
                <a:cs typeface="Gill Sans UltraBold"/>
              </a:rPr>
              <a:t>F</a:t>
            </a:r>
            <a:r>
              <a:rPr lang="en-US" dirty="0">
                <a:solidFill>
                  <a:schemeClr val="tx1"/>
                </a:solidFill>
                <a:latin typeface="Gill Sans Ultra Bold" panose="020B0A02020104020203" pitchFamily="34" charset="77"/>
                <a:cs typeface="Gill Sans UltraBold"/>
              </a:rPr>
              <a:t>ermentation</a:t>
            </a:r>
          </a:p>
        </p:txBody>
      </p:sp>
      <p:pic>
        <p:nvPicPr>
          <p:cNvPr id="4" name="Content Placeholder 3" descr="09-17b-Fermentation-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887" t="4384" r="6769" b="13118"/>
          <a:stretch>
            <a:fillRect/>
          </a:stretch>
        </p:blipFill>
        <p:spPr>
          <a:xfrm>
            <a:off x="0" y="1387743"/>
            <a:ext cx="6537650" cy="51668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469457" y="0"/>
            <a:ext cx="5722544" cy="6848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000" dirty="0">
                <a:solidFill>
                  <a:schemeClr val="tx1"/>
                </a:solidFill>
                <a:latin typeface="Arial Black"/>
                <a:cs typeface="Arial Black"/>
              </a:rPr>
              <a:t>Pyruvate is turned into Lactic acid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Arial Black"/>
                <a:cs typeface="Arial Black"/>
              </a:rPr>
              <a:t>Builds up in muscles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Arial Black"/>
                <a:cs typeface="Arial Black"/>
              </a:rPr>
              <a:t>Lactic acid eventually breaks down and blood “washes” it away from muscles</a:t>
            </a:r>
          </a:p>
          <a:p>
            <a:pPr lvl="1"/>
            <a:endParaRPr lang="en-US" sz="3000" u="sng" dirty="0">
              <a:solidFill>
                <a:schemeClr val="tx1"/>
              </a:solidFill>
              <a:latin typeface="Arial Black"/>
              <a:cs typeface="Arial Black"/>
            </a:endParaRPr>
          </a:p>
          <a:p>
            <a:r>
              <a:rPr lang="en-US" sz="3000" u="sng" dirty="0">
                <a:solidFill>
                  <a:schemeClr val="tx1"/>
                </a:solidFill>
                <a:latin typeface="Arial Black"/>
                <a:cs typeface="Arial Black"/>
              </a:rPr>
              <a:t>Example</a:t>
            </a:r>
            <a:r>
              <a:rPr lang="en-US" sz="3000" dirty="0">
                <a:solidFill>
                  <a:schemeClr val="tx1"/>
                </a:solidFill>
                <a:latin typeface="Arial Black"/>
                <a:cs typeface="Arial Black"/>
              </a:rPr>
              <a:t>: Animals w/ </a:t>
            </a:r>
            <a:r>
              <a:rPr lang="en-US" sz="3000" b="1" dirty="0">
                <a:solidFill>
                  <a:schemeClr val="tx1"/>
                </a:solidFill>
                <a:latin typeface="Arial Black"/>
                <a:cs typeface="Arial Black"/>
              </a:rPr>
              <a:t>muscle cells, bacteria</a:t>
            </a:r>
          </a:p>
          <a:p>
            <a:pPr marL="1371600" lvl="2" indent="-457200">
              <a:buFont typeface="Arial"/>
              <a:buChar char="•"/>
            </a:pPr>
            <a:r>
              <a:rPr lang="en-US" sz="3000" dirty="0">
                <a:solidFill>
                  <a:schemeClr val="tx1"/>
                </a:solidFill>
                <a:latin typeface="Arial Black"/>
                <a:cs typeface="Arial Black"/>
              </a:rPr>
              <a:t>Lactic acid makes muscles sore after exercise</a:t>
            </a:r>
          </a:p>
          <a:p>
            <a:endParaRPr lang="en-US" sz="1200" dirty="0">
              <a:solidFill>
                <a:schemeClr val="tx1"/>
              </a:solidFill>
              <a:latin typeface="Arial Black"/>
              <a:cs typeface="Arial Black"/>
            </a:endParaRPr>
          </a:p>
          <a:p>
            <a:pPr algn="ctr"/>
            <a:r>
              <a:rPr lang="en-US" sz="3700" b="1" dirty="0">
                <a:solidFill>
                  <a:srgbClr val="FFFF00"/>
                </a:solidFill>
                <a:latin typeface="Gill Sans Ultra Bold" panose="020B0A02020104020203" pitchFamily="34" charset="77"/>
                <a:cs typeface="Gill Sans UltraBold"/>
              </a:rPr>
              <a:t>No CO</a:t>
            </a:r>
            <a:r>
              <a:rPr lang="en-US" sz="3700" b="1" baseline="-25000" dirty="0">
                <a:solidFill>
                  <a:srgbClr val="FFFF00"/>
                </a:solidFill>
                <a:latin typeface="Gill Sans Ultra Bold" panose="020B0A02020104020203" pitchFamily="34" charset="77"/>
                <a:cs typeface="Gill Sans UltraBold"/>
              </a:rPr>
              <a:t>2</a:t>
            </a:r>
            <a:r>
              <a:rPr lang="en-US" sz="3700" b="1" dirty="0">
                <a:solidFill>
                  <a:srgbClr val="FFFF00"/>
                </a:solidFill>
                <a:latin typeface="Gill Sans Ultra Bold" panose="020B0A02020104020203" pitchFamily="34" charset="77"/>
                <a:cs typeface="Gill Sans UltraBold"/>
              </a:rPr>
              <a:t> is released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6A424-6571-934D-9E3C-93F22B0FDF63}"/>
              </a:ext>
            </a:extLst>
          </p:cNvPr>
          <p:cNvSpPr txBox="1"/>
          <p:nvPr/>
        </p:nvSpPr>
        <p:spPr>
          <a:xfrm>
            <a:off x="5007429" y="2590800"/>
            <a:ext cx="1117137" cy="200297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52362C4-2116-6F44-AD33-6C0B0F6EA729}"/>
              </a:ext>
            </a:extLst>
          </p:cNvPr>
          <p:cNvSpPr/>
          <p:nvPr/>
        </p:nvSpPr>
        <p:spPr>
          <a:xfrm>
            <a:off x="0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ED8261B5-AB56-9D48-81AB-0C9D4FEE8175}"/>
              </a:ext>
            </a:extLst>
          </p:cNvPr>
          <p:cNvSpPr/>
          <p:nvPr/>
        </p:nvSpPr>
        <p:spPr>
          <a:xfrm>
            <a:off x="312316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3FD9D0B-A840-FE44-9BBA-8B868A76F175}"/>
              </a:ext>
            </a:extLst>
          </p:cNvPr>
          <p:cNvSpPr/>
          <p:nvPr/>
        </p:nvSpPr>
        <p:spPr>
          <a:xfrm>
            <a:off x="634424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EAC618B-3169-B24C-A1EE-B6046CADF279}"/>
              </a:ext>
            </a:extLst>
          </p:cNvPr>
          <p:cNvSpPr/>
          <p:nvPr/>
        </p:nvSpPr>
        <p:spPr>
          <a:xfrm>
            <a:off x="908900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BC0056D-E676-D948-91CF-B020F63A57CD}"/>
              </a:ext>
            </a:extLst>
          </p:cNvPr>
          <p:cNvSpPr/>
          <p:nvPr/>
        </p:nvSpPr>
        <p:spPr>
          <a:xfrm>
            <a:off x="1172807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30B80EAF-2193-2F46-8989-4EF278F4CF32}"/>
              </a:ext>
            </a:extLst>
          </p:cNvPr>
          <p:cNvSpPr/>
          <p:nvPr/>
        </p:nvSpPr>
        <p:spPr>
          <a:xfrm>
            <a:off x="1462027" y="265013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22D10028-0B34-0E45-A9B6-B139CFFAC2BB}"/>
              </a:ext>
            </a:extLst>
          </p:cNvPr>
          <p:cNvSpPr/>
          <p:nvPr/>
        </p:nvSpPr>
        <p:spPr>
          <a:xfrm>
            <a:off x="5230442" y="2717549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C454316F-4CF7-4E44-A791-233AA31351A4}"/>
              </a:ext>
            </a:extLst>
          </p:cNvPr>
          <p:cNvSpPr/>
          <p:nvPr/>
        </p:nvSpPr>
        <p:spPr>
          <a:xfrm>
            <a:off x="5258406" y="3039928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BBEB194-5EFF-BB49-B77A-476C32151EAD}"/>
              </a:ext>
            </a:extLst>
          </p:cNvPr>
          <p:cNvSpPr/>
          <p:nvPr/>
        </p:nvSpPr>
        <p:spPr>
          <a:xfrm>
            <a:off x="5217512" y="3440197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F6B028D-CC5B-864D-87EE-0B12D5F97019}"/>
              </a:ext>
            </a:extLst>
          </p:cNvPr>
          <p:cNvSpPr/>
          <p:nvPr/>
        </p:nvSpPr>
        <p:spPr>
          <a:xfrm>
            <a:off x="5932843" y="2717548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AF59D12-FE02-434C-8E06-15F0EE52D199}"/>
              </a:ext>
            </a:extLst>
          </p:cNvPr>
          <p:cNvSpPr/>
          <p:nvPr/>
        </p:nvSpPr>
        <p:spPr>
          <a:xfrm>
            <a:off x="5891949" y="3039928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0751178-F836-6347-8E2D-1B8195FB7B6E}"/>
              </a:ext>
            </a:extLst>
          </p:cNvPr>
          <p:cNvSpPr/>
          <p:nvPr/>
        </p:nvSpPr>
        <p:spPr>
          <a:xfrm>
            <a:off x="5891949" y="3456554"/>
            <a:ext cx="411411" cy="5523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6618011-A4B5-8747-8E90-2F94924C628E}"/>
              </a:ext>
            </a:extLst>
          </p:cNvPr>
          <p:cNvSpPr txBox="1"/>
          <p:nvPr/>
        </p:nvSpPr>
        <p:spPr>
          <a:xfrm>
            <a:off x="6597" y="4008911"/>
            <a:ext cx="1866841" cy="250837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500" dirty="0">
                <a:solidFill>
                  <a:srgbClr val="FF0000"/>
                </a:solidFill>
                <a:latin typeface="Cooper Black" panose="0208090404030B020404" pitchFamily="18" charset="77"/>
              </a:rPr>
              <a:t>Lactic Acid</a:t>
            </a:r>
          </a:p>
          <a:p>
            <a:pPr algn="ctr"/>
            <a:r>
              <a:rPr lang="en-US" sz="3300" dirty="0">
                <a:solidFill>
                  <a:srgbClr val="FF0000"/>
                </a:solidFill>
                <a:latin typeface="Cooper Black" panose="0208090404030B020404" pitchFamily="18" charset="77"/>
              </a:rPr>
              <a:t>(waste)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447800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latin typeface="Gill Sans Ultra Bold" panose="020B0A02020104020203" pitchFamily="34" charset="77"/>
                <a:cs typeface="Gill Sans UltraBold"/>
              </a:rPr>
              <a:t>Fermentation vs. Cellular Respiration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112837"/>
            <a:ext cx="12191999" cy="5745163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800" b="1" u="sng" dirty="0">
                <a:solidFill>
                  <a:srgbClr val="7030A0"/>
                </a:solidFill>
                <a:latin typeface="Cooper Black" panose="0208090404030B020404" pitchFamily="18" charset="77"/>
                <a:cs typeface="Arial Black"/>
              </a:rPr>
              <a:t>Similarities</a:t>
            </a:r>
            <a:r>
              <a:rPr lang="en-US" sz="3800" dirty="0">
                <a:solidFill>
                  <a:srgbClr val="7030A0"/>
                </a:solidFill>
                <a:latin typeface="Cooper Black" panose="0208090404030B020404" pitchFamily="18" charset="77"/>
                <a:cs typeface="Arial Black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7030A0"/>
                </a:solidFill>
                <a:latin typeface="Cooper Black" panose="0208090404030B020404" pitchFamily="18" charset="77"/>
                <a:cs typeface="Arial Black"/>
              </a:rPr>
              <a:t>Both make ATP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7030A0"/>
                </a:solidFill>
                <a:latin typeface="Cooper Black" panose="0208090404030B020404" pitchFamily="18" charset="77"/>
                <a:cs typeface="Arial Black"/>
              </a:rPr>
              <a:t>Both create </a:t>
            </a:r>
            <a:r>
              <a:rPr lang="en-US" sz="3800" b="1" u="sng" dirty="0">
                <a:solidFill>
                  <a:srgbClr val="7030A0"/>
                </a:solidFill>
                <a:latin typeface="Cooper Black" panose="0208090404030B020404" pitchFamily="18" charset="77"/>
                <a:cs typeface="Arial Black"/>
              </a:rPr>
              <a:t>NAD+</a:t>
            </a:r>
            <a:r>
              <a:rPr lang="en-US" sz="3800" dirty="0">
                <a:solidFill>
                  <a:srgbClr val="7030A0"/>
                </a:solidFill>
                <a:latin typeface="Cooper Black" panose="0208090404030B020404" pitchFamily="18" charset="77"/>
                <a:cs typeface="Arial Black"/>
              </a:rPr>
              <a:t> to be sent back to glycolysis</a:t>
            </a:r>
          </a:p>
          <a:p>
            <a:endParaRPr lang="en-US" sz="3800" dirty="0">
              <a:solidFill>
                <a:srgbClr val="7030A0"/>
              </a:solidFill>
              <a:latin typeface="Cooper Black" panose="0208090404030B020404" pitchFamily="18" charset="77"/>
              <a:cs typeface="Arial Black"/>
            </a:endParaRPr>
          </a:p>
          <a:p>
            <a:r>
              <a:rPr lang="en-US" sz="3800" b="1" u="sng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Differences</a:t>
            </a:r>
            <a:r>
              <a:rPr lang="en-US" sz="3800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Cellular respiration makes A LOT MORE usable energy (ATP)…much better!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800" baseline="-25000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NEEDS OXYGEN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800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Fermentation makes a</a:t>
            </a:r>
            <a:r>
              <a:rPr lang="en-US" sz="3800" u="sng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 little </a:t>
            </a:r>
            <a:r>
              <a:rPr lang="en-US" sz="3800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USEABLE energy</a:t>
            </a:r>
          </a:p>
          <a:p>
            <a:pPr marL="971550" lvl="1" indent="-514350">
              <a:buFont typeface="Arial" panose="020B0604020202020204" pitchFamily="34" charset="0"/>
              <a:buChar char="•"/>
            </a:pPr>
            <a:r>
              <a:rPr lang="en-US" sz="3800" dirty="0">
                <a:solidFill>
                  <a:srgbClr val="FF0000"/>
                </a:solidFill>
                <a:latin typeface="Cooper Black" panose="0208090404030B020404" pitchFamily="18" charset="77"/>
                <a:cs typeface="Arial Black"/>
              </a:rPr>
              <a:t>NO OXYGEN</a:t>
            </a:r>
            <a:endParaRPr lang="en-US" sz="2900" dirty="0">
              <a:solidFill>
                <a:srgbClr val="FF0000"/>
              </a:solidFill>
              <a:latin typeface="Cooper Black" panose="0208090404030B020404" pitchFamily="18" charset="77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1367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>
                <a:latin typeface="Gill Sans Ultra Bold" panose="020B0A02020104020203" pitchFamily="34" charset="77"/>
                <a:cs typeface="Gill Sans UltraBold"/>
              </a:rPr>
              <a:t>Cellular Respiration</a:t>
            </a:r>
          </a:p>
        </p:txBody>
      </p:sp>
      <p:pic>
        <p:nvPicPr>
          <p:cNvPr id="17411" name="Picture 3" descr="resp_overview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07495"/>
            <a:ext cx="12192000" cy="471156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Donut 2">
            <a:extLst>
              <a:ext uri="{FF2B5EF4-FFF2-40B4-BE49-F238E27FC236}">
                <a16:creationId xmlns:a16="http://schemas.microsoft.com/office/drawing/2014/main" id="{A702557F-4449-A74C-80D8-164A42B0C71F}"/>
              </a:ext>
            </a:extLst>
          </p:cNvPr>
          <p:cNvSpPr/>
          <p:nvPr/>
        </p:nvSpPr>
        <p:spPr>
          <a:xfrm>
            <a:off x="0" y="1077901"/>
            <a:ext cx="12192000" cy="3058670"/>
          </a:xfrm>
          <a:prstGeom prst="donut">
            <a:avLst>
              <a:gd name="adj" fmla="val 3476"/>
            </a:avLst>
          </a:prstGeom>
          <a:solidFill>
            <a:srgbClr val="2E3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09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altLang="en-US" dirty="0">
                <a:latin typeface="Gill Sans Ultra Bold" panose="020B0A02020104020203" pitchFamily="34" charset="77"/>
                <a:cs typeface="Gill Sans UltraBold"/>
              </a:rPr>
              <a:t>Fermentation</a:t>
            </a:r>
          </a:p>
        </p:txBody>
      </p:sp>
      <p:pic>
        <p:nvPicPr>
          <p:cNvPr id="17411" name="Picture 3" descr="resp_overview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507495"/>
            <a:ext cx="12192000" cy="4711568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Donut 2">
            <a:extLst>
              <a:ext uri="{FF2B5EF4-FFF2-40B4-BE49-F238E27FC236}">
                <a16:creationId xmlns:a16="http://schemas.microsoft.com/office/drawing/2014/main" id="{A702557F-4449-A74C-80D8-164A42B0C71F}"/>
              </a:ext>
            </a:extLst>
          </p:cNvPr>
          <p:cNvSpPr/>
          <p:nvPr/>
        </p:nvSpPr>
        <p:spPr>
          <a:xfrm>
            <a:off x="0" y="1077901"/>
            <a:ext cx="5660571" cy="3058670"/>
          </a:xfrm>
          <a:prstGeom prst="donut">
            <a:avLst>
              <a:gd name="adj" fmla="val 3476"/>
            </a:avLst>
          </a:prstGeom>
          <a:solidFill>
            <a:srgbClr val="2E3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Donut 5">
            <a:extLst>
              <a:ext uri="{FF2B5EF4-FFF2-40B4-BE49-F238E27FC236}">
                <a16:creationId xmlns:a16="http://schemas.microsoft.com/office/drawing/2014/main" id="{8A5D3F49-9A38-0641-8DC0-D7474512EE09}"/>
              </a:ext>
            </a:extLst>
          </p:cNvPr>
          <p:cNvSpPr/>
          <p:nvPr/>
        </p:nvSpPr>
        <p:spPr>
          <a:xfrm>
            <a:off x="3657601" y="4136571"/>
            <a:ext cx="8534399" cy="2607236"/>
          </a:xfrm>
          <a:prstGeom prst="donut">
            <a:avLst>
              <a:gd name="adj" fmla="val 3476"/>
            </a:avLst>
          </a:prstGeom>
          <a:solidFill>
            <a:srgbClr val="2E3F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98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20088</TotalTime>
  <Words>196</Words>
  <Application>Microsoft Macintosh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Cooper Black</vt:lpstr>
      <vt:lpstr>Gill Sans Ultra Bold</vt:lpstr>
      <vt:lpstr>Gill Sans UltraBold</vt:lpstr>
      <vt:lpstr>Office Theme</vt:lpstr>
      <vt:lpstr>Fermentation</vt:lpstr>
      <vt:lpstr>Turn to your partner and discuss…</vt:lpstr>
      <vt:lpstr>Cellular Respiration vs Fermentation</vt:lpstr>
      <vt:lpstr>Alcoholic  Fermentation</vt:lpstr>
      <vt:lpstr>Lactic Acid Fermentation</vt:lpstr>
      <vt:lpstr>Fermentation vs. Cellular Respiration</vt:lpstr>
      <vt:lpstr>Cellular Respiration</vt:lpstr>
      <vt:lpstr>Fermentation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Snyder</dc:creator>
  <cp:lastModifiedBy>Microsoft Office User</cp:lastModifiedBy>
  <cp:revision>73</cp:revision>
  <dcterms:created xsi:type="dcterms:W3CDTF">2015-04-21T12:41:38Z</dcterms:created>
  <dcterms:modified xsi:type="dcterms:W3CDTF">2019-10-01T14:59:20Z</dcterms:modified>
</cp:coreProperties>
</file>