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9" r:id="rId2"/>
    <p:sldId id="260" r:id="rId3"/>
    <p:sldId id="291" r:id="rId4"/>
    <p:sldId id="261" r:id="rId5"/>
    <p:sldId id="256" r:id="rId6"/>
    <p:sldId id="258" r:id="rId7"/>
    <p:sldId id="267" r:id="rId8"/>
    <p:sldId id="262" r:id="rId9"/>
    <p:sldId id="263" r:id="rId10"/>
    <p:sldId id="265" r:id="rId11"/>
    <p:sldId id="268" r:id="rId12"/>
    <p:sldId id="269" r:id="rId13"/>
    <p:sldId id="270" r:id="rId14"/>
    <p:sldId id="290" r:id="rId15"/>
    <p:sldId id="281" r:id="rId16"/>
    <p:sldId id="286" r:id="rId17"/>
    <p:sldId id="287" r:id="rId18"/>
    <p:sldId id="288" r:id="rId19"/>
    <p:sldId id="272" r:id="rId20"/>
    <p:sldId id="273" r:id="rId21"/>
    <p:sldId id="282" r:id="rId22"/>
    <p:sldId id="289" r:id="rId23"/>
    <p:sldId id="283" r:id="rId24"/>
    <p:sldId id="284" r:id="rId25"/>
    <p:sldId id="292" r:id="rId26"/>
    <p:sldId id="293" r:id="rId27"/>
    <p:sldId id="295" r:id="rId28"/>
    <p:sldId id="29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3" end="3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0066"/>
    <a:srgbClr val="003300"/>
    <a:srgbClr val="FF0066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43" autoAdjust="0"/>
    <p:restoredTop sz="94660"/>
  </p:normalViewPr>
  <p:slideViewPr>
    <p:cSldViewPr>
      <p:cViewPr>
        <p:scale>
          <a:sx n="75" d="100"/>
          <a:sy n="75" d="100"/>
        </p:scale>
        <p:origin x="-44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3200" i="1" dirty="0"/>
              <a:t>AP Biology Is Awesome</a:t>
            </a:r>
          </a:p>
        </c:rich>
      </c:tx>
      <c:layout>
        <c:manualLayout>
          <c:xMode val="edge"/>
          <c:yMode val="edge"/>
          <c:x val="0.296292650918635"/>
          <c:y val="0.0157739056956427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2132808"/>
        <c:axId val="2085474344"/>
      </c:scatterChart>
      <c:valAx>
        <c:axId val="2142132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500" dirty="0">
                    <a:solidFill>
                      <a:srgbClr val="FF0000"/>
                    </a:solidFill>
                    <a:latin typeface="Arial Black"/>
                    <a:cs typeface="Arial Black"/>
                  </a:rPr>
                  <a:t>Independent</a:t>
                </a:r>
                <a:r>
                  <a:rPr lang="en-US" sz="2500" dirty="0" smtClean="0">
                    <a:solidFill>
                      <a:srgbClr val="FF0000"/>
                    </a:solidFill>
                    <a:latin typeface="Arial Black"/>
                    <a:cs typeface="Arial Black"/>
                  </a:rPr>
                  <a:t> variable </a:t>
                </a:r>
                <a:r>
                  <a:rPr lang="en-US" sz="2500" dirty="0">
                    <a:solidFill>
                      <a:srgbClr val="FF0000"/>
                    </a:solidFill>
                    <a:latin typeface="Arial Black"/>
                    <a:cs typeface="Arial Black"/>
                  </a:rPr>
                  <a:t>goes here (units)</a:t>
                </a:r>
              </a:p>
            </c:rich>
          </c:tx>
          <c:layout>
            <c:manualLayout>
              <c:xMode val="edge"/>
              <c:yMode val="edge"/>
              <c:x val="0.286675537085642"/>
              <c:y val="0.7923535830938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85474344"/>
        <c:crosses val="autoZero"/>
        <c:crossBetween val="midCat"/>
      </c:valAx>
      <c:valAx>
        <c:axId val="2085474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300" dirty="0">
                    <a:solidFill>
                      <a:srgbClr val="0000FF"/>
                    </a:solidFill>
                    <a:latin typeface="Gill Sans Ultra Bold"/>
                    <a:cs typeface="Gill Sans Ultra Bold"/>
                  </a:rPr>
                  <a:t>Dependent variable goes here (units) </a:t>
                </a:r>
              </a:p>
            </c:rich>
          </c:tx>
          <c:layout>
            <c:manualLayout>
              <c:xMode val="edge"/>
              <c:yMode val="edge"/>
              <c:x val="0.0"/>
              <c:y val="0.1529273676177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421328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Plant Growth Over Time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927213473315835"/>
          <c:y val="0.19764635398836"/>
          <c:w val="0.535246062992126"/>
          <c:h val="0.51428602674665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Plant 1-no fertilizer (control)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xVal>
            <c:strRef>
              <c:f>Sheet1!$A$1:$C$1</c:f>
              <c:strCache>
                <c:ptCount val="2"/>
                <c:pt idx="0">
                  <c:v>X-Values</c:v>
                </c:pt>
                <c:pt idx="1">
                  <c:v>Y-Value 1</c:v>
                </c:pt>
              </c:strCache>
            </c:strRef>
          </c:xVal>
          <c:yVal>
            <c:numRef>
              <c:f>Sheet1!$A$2:$C$2</c:f>
              <c:numCache>
                <c:formatCode>General</c:formatCode>
                <c:ptCount val="3"/>
                <c:pt idx="0">
                  <c:v>0.7</c:v>
                </c:pt>
                <c:pt idx="1">
                  <c:v>2.7</c:v>
                </c:pt>
                <c:pt idx="2">
                  <c:v>0.0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Plant 2-100 mL fertilizer </c:v>
                </c:pt>
              </c:strCache>
            </c:strRef>
          </c:tx>
          <c:xVal>
            <c:strRef>
              <c:f>Sheet1!$A$1:$C$1</c:f>
              <c:strCache>
                <c:ptCount val="2"/>
                <c:pt idx="0">
                  <c:v>X-Values</c:v>
                </c:pt>
                <c:pt idx="1">
                  <c:v>Y-Value 1</c:v>
                </c:pt>
              </c:strCache>
            </c:strRef>
          </c:xVal>
          <c:yVal>
            <c:numRef>
              <c:f>Sheet1!$A$3:$C$3</c:f>
              <c:numCache>
                <c:formatCode>General</c:formatCode>
                <c:ptCount val="3"/>
                <c:pt idx="0">
                  <c:v>1.8</c:v>
                </c:pt>
                <c:pt idx="1">
                  <c:v>3.2</c:v>
                </c:pt>
                <c:pt idx="2">
                  <c:v>0.0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Sheet1!$C$4</c:f>
              <c:strCache>
                <c:ptCount val="1"/>
                <c:pt idx="0">
                  <c:v>Plant 3-500 mL fertilizer </c:v>
                </c:pt>
              </c:strCache>
            </c:strRef>
          </c:tx>
          <c:spPr>
            <a:ln cap="rnd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strRef>
              <c:f>Sheet1!$A$1:$C$1</c:f>
              <c:strCache>
                <c:ptCount val="2"/>
                <c:pt idx="0">
                  <c:v>X-Values</c:v>
                </c:pt>
                <c:pt idx="1">
                  <c:v>Y-Value 1</c:v>
                </c:pt>
              </c:strCache>
            </c:strRef>
          </c:xVal>
          <c:yVal>
            <c:numRef>
              <c:f>Sheet1!$A$4:$C$4</c:f>
              <c:numCache>
                <c:formatCode>General</c:formatCode>
                <c:ptCount val="3"/>
                <c:pt idx="0">
                  <c:v>2.6</c:v>
                </c:pt>
                <c:pt idx="1">
                  <c:v>0.8</c:v>
                </c:pt>
                <c:pt idx="2">
                  <c:v>0.0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2319144"/>
        <c:axId val="2142317496"/>
      </c:scatterChart>
      <c:valAx>
        <c:axId val="2142319144"/>
        <c:scaling>
          <c:orientation val="minMax"/>
          <c:max val="2.0"/>
          <c:min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(hrs)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2317496"/>
        <c:crosses val="autoZero"/>
        <c:crossBetween val="midCat"/>
      </c:valAx>
      <c:valAx>
        <c:axId val="2142317496"/>
        <c:scaling>
          <c:orientation val="minMax"/>
          <c:max val="3.5"/>
          <c:min val="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Growth (cm)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2319144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700"/>
            </a:pPr>
            <a:endParaRPr lang="en-US"/>
          </a:p>
        </c:txPr>
      </c:legendEntry>
      <c:layout>
        <c:manualLayout>
          <c:xMode val="edge"/>
          <c:yMode val="edge"/>
          <c:x val="0.667971128608924"/>
          <c:y val="0.327995834759785"/>
          <c:w val="0.332028871391076"/>
          <c:h val="0.353184697021568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BE9955-8F4D-1842-AE90-9710E96237F1}" type="datetime1">
              <a:rPr lang="en-US"/>
              <a:pPr/>
              <a:t>9/18/17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861EFB-DA98-2547-A9C6-C1B22C912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77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61EFB-DA98-2547-A9C6-C1B22C9126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5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61EFB-DA98-2547-A9C6-C1B22C91261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C2D64-5D7D-5348-B5A6-2B3601BA3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49B60-5697-2249-858F-E0E801104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29A25-1976-074A-9299-13FA1E519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793F7-8806-2441-99A8-CCA4C7204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48079-61D4-C845-90AA-2CF95DDC8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AA067-B1FC-F44B-BFAF-77E10F750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A0BC4-60F3-864A-AFBD-98236B604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3C2FE-013D-6941-A62F-4F7A3DACD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6534D-D0DF-DF41-9B57-AABA33B6A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930E1-DBF1-D442-869F-69A9D2B42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BB276-964E-994B-8A07-E70621817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E6C4-FA54-3741-AEBA-11550C605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C3306-4C2E-BE45-A83C-8B81B7F19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721FDF-1B3B-814A-924A-C7BC33F7E2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077200" cy="1447800"/>
          </a:xfrm>
        </p:spPr>
        <p:txBody>
          <a:bodyPr/>
          <a:lstStyle/>
          <a:p>
            <a:pPr eaLnBrk="1" hangingPunct="1"/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Introduction to Scientific Method:</a:t>
            </a:r>
            <a:b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</a:br>
            <a:r>
              <a:rPr lang="en-US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Observation and Data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7526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AP Biology</a:t>
            </a:r>
          </a:p>
          <a:p>
            <a:pPr eaLnBrk="1" hangingPunct="1"/>
            <a:r>
              <a:rPr lang="en-US" dirty="0"/>
              <a:t>Ms. </a:t>
            </a:r>
            <a:r>
              <a:rPr lang="en-US" dirty="0" smtClean="0"/>
              <a:t>Day</a:t>
            </a:r>
            <a:endParaRPr lang="en-US" dirty="0"/>
          </a:p>
        </p:txBody>
      </p:sp>
      <p:pic>
        <p:nvPicPr>
          <p:cNvPr id="16387" name="Picture 4" descr="MCj023818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19400"/>
            <a:ext cx="14462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MCj023819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438400"/>
            <a:ext cx="1444625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MCj0382613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438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u="sng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Example:</a:t>
            </a:r>
            <a:r>
              <a:rPr lang="en-US" sz="2400">
                <a:solidFill>
                  <a:srgbClr val="000066"/>
                </a:solidFill>
              </a:rPr>
              <a:t>  </a:t>
            </a:r>
            <a:r>
              <a:rPr lang="en-US" sz="22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HOW WILL FERTILIZER AFFECT PLANT GROWTH?</a:t>
            </a:r>
            <a:r>
              <a:rPr lang="en-US" sz="2400">
                <a:solidFill>
                  <a:srgbClr val="000066"/>
                </a:solidFill>
              </a:rPr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        WITH FERTILIZER                                              WITHOUT FERTILIZER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                                                                (plants normally don</a:t>
            </a:r>
            <a:r>
              <a:rPr lang="ja-JP" alt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altLang="ja-JP" sz="1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 have fertilizer)</a:t>
            </a:r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&gt;&gt;&gt;&gt;ONLY CHANGE (test) </a:t>
            </a: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VARIABLE (thing): THE PRESENCE OF FERTILZER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b="1" u="sng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Conditions (or variables) that NEED to remain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the same for a controlled experiment: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AMOUNT OF SUNLIGHT,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SOIL,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TYPE OF POT,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TEMPERATURE,  	     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SPECIES OF PLANT</a:t>
            </a:r>
          </a:p>
          <a:p>
            <a:pPr eaLnBrk="1" hangingPunct="1">
              <a:lnSpc>
                <a:spcPct val="90000"/>
              </a:lnSpc>
            </a:pPr>
            <a:endParaRPr lang="en-US" sz="2400" b="1" u="sng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09800" y="2362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+</a:t>
            </a:r>
          </a:p>
        </p:txBody>
      </p:sp>
      <p:pic>
        <p:nvPicPr>
          <p:cNvPr id="24579" name="Picture 5" descr="MCj033541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16764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 descr="MCj033541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447800"/>
            <a:ext cx="16764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81200" y="236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+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8600" y="2133600"/>
            <a:ext cx="1066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TEST GROUP</a:t>
            </a:r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 flipV="1">
            <a:off x="1295400" y="2514600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543800" y="2362200"/>
            <a:ext cx="1371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CONTROL GROUP</a:t>
            </a:r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 flipH="1" flipV="1">
            <a:off x="6858000" y="25908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5592763"/>
          </a:xfrm>
        </p:spPr>
        <p:txBody>
          <a:bodyPr/>
          <a:lstStyle/>
          <a:p>
            <a:pPr marL="609600" indent="-609600" eaLnBrk="1" hangingPunct="1"/>
            <a:r>
              <a:rPr lang="en-US" sz="2400" dirty="0">
                <a:latin typeface="Gill Sans UltraBold"/>
                <a:cs typeface="Gill Sans UltraBold"/>
              </a:rPr>
              <a:t>A controlled experiment will have 2 different variables:</a:t>
            </a:r>
          </a:p>
          <a:p>
            <a:pPr marL="1752600" lvl="3" indent="-381000" eaLnBrk="1" hangingPunct="1">
              <a:buFontTx/>
              <a:buAutoNum type="arabicPeriod"/>
            </a:pP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Independent variable </a:t>
            </a: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(</a:t>
            </a:r>
            <a:r>
              <a:rPr lang="ja-JP" alt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“</a:t>
            </a:r>
            <a:r>
              <a:rPr lang="en-US" altLang="ja-JP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If….</a:t>
            </a:r>
            <a:r>
              <a:rPr lang="en-US" altLang="ja-JP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then…</a:t>
            </a:r>
            <a:r>
              <a:rPr lang="en-US" altLang="ja-JP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)</a:t>
            </a:r>
          </a:p>
          <a:p>
            <a:pPr marL="1752600" lvl="3" indent="-381000" eaLnBrk="1" hangingPunct="1">
              <a:buFontTx/>
              <a:buAutoNum type="arabicPeriod"/>
            </a:pP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Dependent variable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If…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then…)</a:t>
            </a:r>
          </a:p>
          <a:p>
            <a:pPr marL="1752600" lvl="3" indent="-381000" eaLnBrk="1" hangingPunct="1">
              <a:buFontTx/>
              <a:buNone/>
            </a:pPr>
            <a:endParaRPr lang="en-US" sz="24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1752600" lvl="3" indent="-381000" eaLnBrk="1" hangingPunct="1">
              <a:buFontTx/>
              <a:buNone/>
            </a:pP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990600" lvl="1" indent="-533400" eaLnBrk="1" hangingPunct="1">
              <a:buFontTx/>
              <a:buNone/>
            </a:pPr>
            <a:endParaRPr lang="en-US" sz="24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3113" name="Group 4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0048721"/>
              </p:ext>
            </p:extLst>
          </p:nvPr>
        </p:nvGraphicFramePr>
        <p:xfrm>
          <a:off x="0" y="1695450"/>
          <a:ext cx="9144000" cy="5089388"/>
        </p:xfrm>
        <a:graphic>
          <a:graphicData uri="http://schemas.openxmlformats.org/drawingml/2006/table">
            <a:tbl>
              <a:tblPr/>
              <a:tblGrid>
                <a:gridCol w="4692650"/>
                <a:gridCol w="445135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Gill Sans Ultra Bold" pitchFamily="-65" charset="0"/>
                          <a:ea typeface="Gill Sans Ultra Bold" pitchFamily="-65" charset="0"/>
                          <a:cs typeface="Gill Sans Ultra Bold" pitchFamily="-65" charset="0"/>
                        </a:rPr>
                        <a:t>Independent Variable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Gill Sans Ultra Bold" pitchFamily="-65" charset="0"/>
                          <a:ea typeface="Gill Sans Ultra Bold" pitchFamily="-65" charset="0"/>
                          <a:cs typeface="Gill Sans Ultra Bold" pitchFamily="-65" charset="0"/>
                        </a:rPr>
                        <a:t>Dependent Variable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The thing (variable) that you </a:t>
                      </a:r>
                      <a:r>
                        <a:rPr kumimoji="0" lang="en-US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SET UP AS DIFFERENT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at the beginning of the experiment.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65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Ask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 </a:t>
                      </a:r>
                      <a:r>
                        <a:rPr kumimoji="0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“</a:t>
                      </a:r>
                      <a:r>
                        <a:rPr kumimoji="0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What variable changed in the experimental group</a:t>
                      </a:r>
                      <a:r>
                        <a:rPr kumimoji="0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65" charset="0"/>
                        <a:buChar char="•"/>
                        <a:tabLst/>
                      </a:pPr>
                      <a:endParaRPr kumimoji="0" lang="en-US" altLang="ja-JP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  <a:sym typeface="Wingdings" pitchFamily="-65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ja-JP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“</a:t>
                      </a:r>
                      <a:r>
                        <a:rPr kumimoji="0" lang="en-US" altLang="ja-JP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WHAT ARE </a:t>
                      </a:r>
                      <a:r>
                        <a:rPr kumimoji="0" lang="en-US" altLang="ja-JP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YOU </a:t>
                      </a:r>
                      <a:r>
                        <a:rPr kumimoji="0" lang="en-US" altLang="ja-JP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TESTING or CHANGING</a:t>
                      </a:r>
                      <a:r>
                        <a:rPr kumimoji="0" lang="en-US" altLang="ja-JP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?</a:t>
                      </a:r>
                      <a:r>
                        <a:rPr kumimoji="0" lang="ja-JP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”</a:t>
                      </a:r>
                      <a:r>
                        <a:rPr kumimoji="0" lang="en-US" altLang="ja-JP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 </a:t>
                      </a:r>
                      <a:endParaRPr kumimoji="0" lang="en-US" altLang="ja-JP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  <a:sym typeface="Wingdings" pitchFamily="-65" charset="2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The </a:t>
                      </a:r>
                      <a:r>
                        <a:rPr kumimoji="0" lang="en-US" sz="2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MEASURED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outcome in the experiment.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Ask</a:t>
                      </a:r>
                      <a:r>
                        <a:rPr kumimoji="0" lang="en-US" sz="3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</a:t>
                      </a:r>
                      <a:r>
                        <a:rPr kumimoji="0" lang="en-US" sz="3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 </a:t>
                      </a:r>
                      <a:r>
                        <a:rPr kumimoji="0" lang="ja-JP" altLang="en-US" sz="3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“</a:t>
                      </a:r>
                      <a:r>
                        <a:rPr kumimoji="0" lang="en-US" altLang="ja-JP" sz="3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What is being </a:t>
                      </a:r>
                      <a:r>
                        <a:rPr kumimoji="0" lang="en-US" altLang="ja-JP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measured/recorded</a:t>
                      </a:r>
                      <a:r>
                        <a:rPr kumimoji="0" lang="en-US" altLang="ja-JP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?</a:t>
                      </a:r>
                      <a:r>
                        <a:rPr kumimoji="0" lang="ja-JP" altLang="en-US" sz="3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  <a:sym typeface="Wingdings" pitchFamily="-65" charset="2"/>
                        </a:rPr>
                        <a:t>”</a:t>
                      </a:r>
                      <a:endParaRPr kumimoji="0" lang="en-US" altLang="ja-JP" sz="3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  <a:sym typeface="Wingdings" pitchFamily="-65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  <a:sym typeface="Wingdings" pitchFamily="-65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  <a:sym typeface="Wingdings" pitchFamily="-65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812800" indent="-812800" algn="ctr" eaLnBrk="1" hangingPunct="1">
              <a:buFontTx/>
              <a:buNone/>
            </a:pPr>
            <a:r>
              <a:rPr lang="en-US" sz="45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 Bold"/>
                <a:cs typeface="Gill Sans Ultra Bold"/>
              </a:rPr>
              <a:t>Independent Variable</a:t>
            </a:r>
            <a:endParaRPr lang="en-US" sz="45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Gill Sans Ultra Bold"/>
              <a:cs typeface="Gill Sans Ultra Bold"/>
            </a:endParaRPr>
          </a:p>
          <a:p>
            <a:pPr marL="812800" indent="-812800" eaLnBrk="1" hangingPunct="1"/>
            <a:r>
              <a:rPr lang="en-US" sz="4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What are you testing/changing?</a:t>
            </a:r>
          </a:p>
          <a:p>
            <a:pPr marL="812800" indent="-812800" eaLnBrk="1" hangingPunct="1"/>
            <a:r>
              <a:rPr lang="en-US" sz="4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X-axis</a:t>
            </a:r>
            <a:endParaRPr lang="en-US" sz="4500" dirty="0" smtClean="0">
              <a:latin typeface="Gill Sans Ultra Bold"/>
              <a:cs typeface="Gill Sans Ultra Bold"/>
            </a:endParaRPr>
          </a:p>
          <a:p>
            <a:pPr marL="812800" indent="-812800" algn="ctr" eaLnBrk="1" hangingPunct="1">
              <a:buFontTx/>
              <a:buNone/>
            </a:pPr>
            <a:r>
              <a:rPr lang="en-US" sz="45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 Bold"/>
                <a:cs typeface="Gill Sans Ultra Bold"/>
              </a:rPr>
              <a:t>Dependent Variable</a:t>
            </a:r>
          </a:p>
          <a:p>
            <a:pPr marL="812800" indent="-812800" eaLnBrk="1" hangingPunct="1"/>
            <a:r>
              <a:rPr lang="en-US" sz="4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What are you counting/measuring? </a:t>
            </a:r>
          </a:p>
          <a:p>
            <a:pPr marL="812800" indent="-812800" eaLnBrk="1" hangingPunct="1"/>
            <a:r>
              <a:rPr lang="en-US" sz="4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Y-axis</a:t>
            </a:r>
            <a:endParaRPr lang="en-US" sz="45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6868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u="sng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Example:</a:t>
            </a:r>
            <a:r>
              <a:rPr lang="en-US" sz="2000">
                <a:solidFill>
                  <a:srgbClr val="000066"/>
                </a:solidFill>
              </a:rPr>
              <a:t>  </a:t>
            </a:r>
            <a:r>
              <a:rPr lang="en-US" sz="2000" b="1" i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HOW WILL FERTILIZER AFFECT PLANT GROWTH?</a:t>
            </a:r>
            <a:r>
              <a:rPr lang="en-US" sz="2000">
                <a:solidFill>
                  <a:srgbClr val="000066"/>
                </a:solidFill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   WITH FERTILIZER                                              WITHOUT FERTILIZER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                                                                (plants normally don</a:t>
            </a:r>
            <a:r>
              <a:rPr lang="ja-JP" alt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altLang="ja-JP" sz="1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 have fertilizer)</a:t>
            </a:r>
            <a:r>
              <a:rPr lang="en-US" altLang="ja-JP" sz="2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</a:p>
          <a:p>
            <a:pPr eaLnBrk="1" hangingPunct="1">
              <a:lnSpc>
                <a:spcPct val="80000"/>
              </a:lnSpc>
            </a:pPr>
            <a:endParaRPr lang="en-US" sz="20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endParaRPr lang="en-US" sz="20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Independent variable: WHAT ARE YOU TESTING?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Fertilizer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u="sng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Dependent variable: WHAT ARE YOU MEASURING?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Plant Growth</a:t>
            </a:r>
          </a:p>
          <a:p>
            <a:pPr eaLnBrk="1" hangingPunct="1">
              <a:lnSpc>
                <a:spcPct val="80000"/>
              </a:lnSpc>
            </a:pPr>
            <a:endParaRPr lang="en-US" sz="2400" b="1" u="sng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9800" y="2362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+</a:t>
            </a:r>
          </a:p>
        </p:txBody>
      </p:sp>
      <p:pic>
        <p:nvPicPr>
          <p:cNvPr id="27651" name="Picture 4" descr="MCj033541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18938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 descr="MCj033541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447800"/>
            <a:ext cx="1905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+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2133600"/>
            <a:ext cx="1066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TEST GROUP</a:t>
            </a:r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 flipV="1">
            <a:off x="1295400" y="2514600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543800" y="2362200"/>
            <a:ext cx="1371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</a:rPr>
              <a:t>CONTROL GROUP</a:t>
            </a:r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H="1" flipV="1">
            <a:off x="6858000" y="25908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745163"/>
          </a:xfrm>
        </p:spPr>
        <p:txBody>
          <a:bodyPr/>
          <a:lstStyle/>
          <a:p>
            <a:pPr marL="812800" indent="-812800" algn="ctr" eaLnBrk="1" hangingPunct="1">
              <a:buFontTx/>
              <a:buNone/>
            </a:pPr>
            <a:r>
              <a:rPr lang="en-US" sz="4500" b="1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Standard </a:t>
            </a:r>
            <a:endParaRPr lang="en-US" sz="4500" b="1" u="sng" dirty="0" smtClean="0">
              <a:solidFill>
                <a:srgbClr val="9900CC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Gill Sans UltraBold"/>
              <a:cs typeface="Gill Sans UltraBold"/>
            </a:endParaRPr>
          </a:p>
          <a:p>
            <a:pPr marL="812800" indent="-812800" algn="ctr" eaLnBrk="1" hangingPunct="1">
              <a:buFontTx/>
              <a:buNone/>
            </a:pPr>
            <a:r>
              <a:rPr lang="en-US" sz="4500" b="1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(constant or controlled) </a:t>
            </a:r>
            <a:r>
              <a:rPr lang="en-US" sz="4500" b="1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Variables</a:t>
            </a:r>
          </a:p>
          <a:p>
            <a:pPr marL="812800" indent="-812800" eaLnBrk="1" hangingPunct="1"/>
            <a:r>
              <a:rPr lang="en-US" sz="45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Things that are kept EQUAL in all treatments (groups) </a:t>
            </a:r>
          </a:p>
          <a:p>
            <a:pPr marL="812800" indent="-812800" eaLnBrk="1" hangingPunct="1"/>
            <a:r>
              <a:rPr lang="en-US" sz="45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Aka-control variables or constants</a:t>
            </a:r>
          </a:p>
          <a:p>
            <a:pPr marL="1612900" lvl="2" indent="-812800" eaLnBrk="1" hangingPunct="1"/>
            <a:r>
              <a:rPr lang="en-US" sz="37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**NOTE: Different than CONTROL GROUP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pPr eaLnBrk="1" hangingPunct="1"/>
            <a:r>
              <a:rPr lang="en-US" b="1" u="sng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Theory vs. Models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 b="1" dirty="0"/>
              <a:t>Scientists test hypotheses MANY times in different ways!</a:t>
            </a:r>
            <a:r>
              <a:rPr lang="en-US" b="1" dirty="0"/>
              <a:t> </a:t>
            </a:r>
            <a:r>
              <a:rPr lang="en-US" sz="2000" b="1" i="1" dirty="0"/>
              <a:t>(i.e.- w/ new research tools, equipment, </a:t>
            </a:r>
            <a:r>
              <a:rPr lang="en-US" sz="2000" b="1" i="1" dirty="0" err="1"/>
              <a:t>etc</a:t>
            </a:r>
            <a:r>
              <a:rPr lang="en-US" sz="2000" b="1" i="1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b="1" dirty="0"/>
              <a:t>Many </a:t>
            </a:r>
            <a:r>
              <a:rPr lang="ja-JP" altLang="en-US" sz="3100" b="1" dirty="0"/>
              <a:t>“</a:t>
            </a:r>
            <a:r>
              <a:rPr lang="en-US" altLang="ja-JP" sz="3100" b="1" dirty="0"/>
              <a:t>types</a:t>
            </a:r>
            <a:r>
              <a:rPr lang="ja-JP" altLang="en-US" sz="3100" b="1" dirty="0"/>
              <a:t>”</a:t>
            </a:r>
            <a:r>
              <a:rPr lang="en-US" altLang="ja-JP" sz="3100" b="1" dirty="0"/>
              <a:t> of knowing…science-based knowledge based on careful, repeated observations/testable hypotheses.</a:t>
            </a:r>
            <a:r>
              <a:rPr lang="en-US" altLang="ja-JP" b="1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THEORY</a:t>
            </a:r>
            <a:r>
              <a:rPr lang="en-US" b="1" i="1" u="sng" dirty="0">
                <a:solidFill>
                  <a:schemeClr val="accent2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 </a:t>
            </a:r>
            <a:r>
              <a:rPr lang="en-US" b="1" dirty="0"/>
              <a:t>= </a:t>
            </a:r>
            <a:r>
              <a:rPr lang="en-US" sz="3100" b="1" dirty="0"/>
              <a:t>a well-tested explanation that is supported by A LOT of evidence (data)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100" b="1" dirty="0"/>
              <a:t>Much broader than a hypothesis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MODEL</a:t>
            </a:r>
            <a:r>
              <a:rPr lang="en-US" b="1" dirty="0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 </a:t>
            </a:r>
            <a:r>
              <a:rPr lang="en-US" b="1" dirty="0"/>
              <a:t>= physical, mental or mathematical representations of how people understand a process or idea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Additional Information…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r>
              <a:rPr lang="en-US" b="1" dirty="0"/>
              <a:t>Essential to </a:t>
            </a:r>
            <a:r>
              <a:rPr lang="en-US" b="1" i="1" u="sng" dirty="0"/>
              <a:t>ALL</a:t>
            </a:r>
            <a:r>
              <a:rPr lang="en-US" b="1" dirty="0"/>
              <a:t> experiments is:</a:t>
            </a:r>
            <a:endParaRPr lang="en-US" sz="1000" dirty="0"/>
          </a:p>
          <a:p>
            <a:pPr>
              <a:buFontTx/>
              <a:buAutoNum type="arabicParenR"/>
            </a:pPr>
            <a:r>
              <a:rPr lang="en-US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Replication!!!</a:t>
            </a:r>
          </a:p>
          <a:p>
            <a:r>
              <a:rPr lang="en-US" sz="2700" b="1" dirty="0"/>
              <a:t>You NEED to consider your number of </a:t>
            </a:r>
            <a:r>
              <a:rPr lang="en-US" sz="2700" u="sng" dirty="0">
                <a:solidFill>
                  <a:srgbClr val="0000FF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trials</a:t>
            </a:r>
          </a:p>
          <a:p>
            <a:pPr marL="914400" lvl="1" indent="-514350"/>
            <a:r>
              <a:rPr lang="en-US" sz="2700" b="1" dirty="0">
                <a:ea typeface="Gill Sans Ultra Bold" pitchFamily="-65" charset="0"/>
                <a:cs typeface="Gill Sans Ultra Bold" pitchFamily="-65" charset="0"/>
              </a:rPr>
              <a:t>Use the EXACT same conditions in EACH trial</a:t>
            </a:r>
          </a:p>
          <a:p>
            <a:pPr marL="914400" lvl="1" indent="-514350"/>
            <a:r>
              <a:rPr lang="en-US" sz="2700" u="sng" dirty="0">
                <a:solidFill>
                  <a:srgbClr val="0000FF"/>
                </a:solidFill>
                <a:latin typeface="Gill Sans UltraBold"/>
                <a:ea typeface="Gill Sans Ultra Bold" pitchFamily="-65" charset="0"/>
                <a:cs typeface="Gill Sans UltraBold"/>
              </a:rPr>
              <a:t>Why?</a:t>
            </a:r>
          </a:p>
          <a:p>
            <a:pPr marL="1314450" lvl="2" indent="-514350"/>
            <a:r>
              <a:rPr lang="en-US" sz="2700" b="1" dirty="0">
                <a:ea typeface="Gill Sans Ultra Bold" pitchFamily="-65" charset="0"/>
                <a:cs typeface="Gill Sans Ultra Bold" pitchFamily="-65" charset="0"/>
              </a:rPr>
              <a:t>To determine if the results are consistent </a:t>
            </a:r>
            <a:r>
              <a:rPr lang="en-US" sz="2700" b="1" dirty="0">
                <a:ea typeface="Gill Sans Ultra Bold" pitchFamily="-65" charset="0"/>
                <a:cs typeface="Gill Sans Ultra Bold" pitchFamily="-65" charset="0"/>
                <a:sym typeface="Wingdings" pitchFamily="-65" charset="2"/>
              </a:rPr>
              <a:t> this </a:t>
            </a:r>
            <a:r>
              <a:rPr lang="en-US" sz="2700" b="1" i="1" u="sng" dirty="0">
                <a:solidFill>
                  <a:srgbClr val="008000"/>
                </a:solidFill>
                <a:ea typeface="Gill Sans Ultra Bold" pitchFamily="-65" charset="0"/>
                <a:cs typeface="Gill Sans Ultra Bold" pitchFamily="-65" charset="0"/>
                <a:sym typeface="Wingdings" pitchFamily="-65" charset="2"/>
              </a:rPr>
              <a:t>INCREASES </a:t>
            </a:r>
            <a:r>
              <a:rPr lang="en-US" sz="2700" b="1" dirty="0">
                <a:ea typeface="Gill Sans Ultra Bold" pitchFamily="-65" charset="0"/>
                <a:cs typeface="Gill Sans Ultra Bold" pitchFamily="-65" charset="0"/>
                <a:sym typeface="Wingdings" pitchFamily="-65" charset="2"/>
              </a:rPr>
              <a:t>our</a:t>
            </a:r>
            <a:r>
              <a:rPr lang="en-US" sz="2700" b="1" i="1" u="sng" dirty="0">
                <a:solidFill>
                  <a:srgbClr val="008000"/>
                </a:solidFill>
                <a:ea typeface="Gill Sans Ultra Bold" pitchFamily="-65" charset="0"/>
                <a:cs typeface="Gill Sans Ultra Bold" pitchFamily="-65" charset="0"/>
                <a:sym typeface="Wingdings" pitchFamily="-65" charset="2"/>
              </a:rPr>
              <a:t> confidence </a:t>
            </a:r>
            <a:r>
              <a:rPr lang="en-US" sz="2700" b="1" dirty="0">
                <a:ea typeface="Gill Sans Ultra Bold" pitchFamily="-65" charset="0"/>
                <a:cs typeface="Gill Sans Ultra Bold" pitchFamily="-65" charset="0"/>
                <a:sym typeface="Wingdings" pitchFamily="-65" charset="2"/>
              </a:rPr>
              <a:t>in the resulting data</a:t>
            </a:r>
          </a:p>
          <a:p>
            <a:pPr marL="1314450" lvl="2" indent="-514350"/>
            <a:r>
              <a:rPr lang="en-US" sz="2700" b="1" u="sng" dirty="0">
                <a:solidFill>
                  <a:srgbClr val="0000FF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  <a:sym typeface="Wingdings" pitchFamily="-65" charset="2"/>
              </a:rPr>
              <a:t>BUT…</a:t>
            </a:r>
          </a:p>
          <a:p>
            <a:pPr marL="1771650" lvl="3" indent="-514350"/>
            <a:r>
              <a:rPr lang="en-US" sz="2700" b="1" dirty="0"/>
              <a:t>A certain amount of variation is NORMAL!</a:t>
            </a:r>
          </a:p>
          <a:p>
            <a:pPr marL="1771650" lvl="3" indent="-514350"/>
            <a:r>
              <a:rPr lang="en-US" sz="2700" b="1" dirty="0"/>
              <a:t>Increasing trial # allows us to obtain </a:t>
            </a:r>
            <a:r>
              <a:rPr lang="en-US" sz="2700" b="1" dirty="0">
                <a:solidFill>
                  <a:srgbClr val="008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an AVERAGE RESULT </a:t>
            </a:r>
            <a:r>
              <a:rPr lang="en-US" sz="2700" b="1" dirty="0"/>
              <a:t>from different trials.  </a:t>
            </a:r>
            <a:r>
              <a:rPr lang="en-US" sz="2700" dirty="0"/>
              <a:t>	</a:t>
            </a:r>
            <a:endParaRPr lang="en-US" sz="2700" b="1" u="sng" dirty="0">
              <a:solidFill>
                <a:srgbClr val="0000FF"/>
              </a:solidFill>
              <a:latin typeface="Gill Sans Ultra Bold" pitchFamily="-65" charset="0"/>
              <a:ea typeface="Gill Sans Ultra Bold" pitchFamily="-65" charset="0"/>
              <a:cs typeface="Gill Sans Ultra Bold" pitchFamily="-65" charset="0"/>
            </a:endParaRPr>
          </a:p>
          <a:p>
            <a:pPr>
              <a:buFontTx/>
              <a:buNone/>
            </a:pPr>
            <a:endParaRPr lang="en-US" sz="2700" dirty="0"/>
          </a:p>
          <a:p>
            <a:pPr>
              <a:buFontTx/>
              <a:buAutoNum type="arabicParenR"/>
            </a:pPr>
            <a:endParaRPr lang="en-US" sz="2700" dirty="0"/>
          </a:p>
          <a:p>
            <a:pPr>
              <a:buFontTx/>
              <a:buAutoNum type="arabicParenR"/>
            </a:pPr>
            <a:endParaRPr lang="en-US" sz="2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Additional Information…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b="1" dirty="0"/>
              <a:t>Essential to </a:t>
            </a:r>
            <a:r>
              <a:rPr lang="en-US" b="1" i="1" u="sng" dirty="0"/>
              <a:t>ALL</a:t>
            </a:r>
            <a:r>
              <a:rPr lang="en-US" b="1" dirty="0"/>
              <a:t> experiments is:</a:t>
            </a:r>
            <a:endParaRPr lang="en-US" sz="1000" dirty="0"/>
          </a:p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2) Sample size</a:t>
            </a:r>
          </a:p>
          <a:p>
            <a:pPr marL="914400" lvl="1" indent="-514350"/>
            <a:r>
              <a:rPr lang="en-US" sz="3000" b="1" dirty="0"/>
              <a:t>You NEED to consider your sample size when drawing conclusions</a:t>
            </a:r>
            <a:r>
              <a:rPr lang="en-US" sz="2300" dirty="0"/>
              <a:t>	</a:t>
            </a:r>
          </a:p>
          <a:p>
            <a:pPr marL="914400" lvl="1" indent="-514350"/>
            <a:endParaRPr lang="en-US" sz="2300" b="1" u="sng" dirty="0">
              <a:solidFill>
                <a:srgbClr val="0000FF"/>
              </a:solidFill>
              <a:latin typeface="Gill Sans Ultra Bold" pitchFamily="-65" charset="0"/>
              <a:ea typeface="Gill Sans Ultra Bold" pitchFamily="-65" charset="0"/>
              <a:cs typeface="Gill Sans Ultra Bold" pitchFamily="-65" charset="0"/>
            </a:endParaRPr>
          </a:p>
          <a:p>
            <a:pPr marL="914400" lvl="1" indent="-514350"/>
            <a:r>
              <a:rPr lang="en-US" sz="3000" dirty="0">
                <a:solidFill>
                  <a:srgbClr val="0000FF"/>
                </a:solidFill>
                <a:latin typeface="Gill Sans UltraBold"/>
                <a:ea typeface="Gill Sans Ultra Bold" pitchFamily="-65" charset="0"/>
                <a:cs typeface="Gill Sans UltraBold"/>
              </a:rPr>
              <a:t>For example…</a:t>
            </a:r>
          </a:p>
          <a:p>
            <a:pPr marL="914400" lvl="1" indent="-514350"/>
            <a:r>
              <a:rPr lang="en-US" sz="3000" b="1" dirty="0"/>
              <a:t>You are working with plants and decide to plant 2 control plants and 2 test plants. </a:t>
            </a:r>
          </a:p>
          <a:p>
            <a:pPr marL="914400" lvl="1" indent="-514350"/>
            <a:r>
              <a:rPr lang="en-US" sz="3000" b="1" dirty="0"/>
              <a:t>1 test plant and 2 control plants die during the experiment</a:t>
            </a:r>
          </a:p>
          <a:p>
            <a:pPr marL="914400" lvl="1" indent="-514350"/>
            <a:r>
              <a:rPr lang="en-US" sz="3000" b="1" dirty="0">
                <a:solidFill>
                  <a:srgbClr val="0000FF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WHAT HAPPENS NOW? </a:t>
            </a:r>
            <a:r>
              <a:rPr lang="en-US" sz="3000" b="1" dirty="0">
                <a:solidFill>
                  <a:srgbClr val="0000FF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  <a:sym typeface="Wingdings" pitchFamily="-65" charset="2"/>
              </a:rPr>
              <a:t></a:t>
            </a:r>
            <a:r>
              <a:rPr lang="en-US" sz="3000" b="1" dirty="0">
                <a:solidFill>
                  <a:srgbClr val="0000FF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 </a:t>
            </a:r>
            <a:endParaRPr lang="en-US" sz="3000" dirty="0">
              <a:solidFill>
                <a:srgbClr val="0000FF"/>
              </a:solidFill>
              <a:latin typeface="Gill Sans Ultra Bold" pitchFamily="-65" charset="0"/>
              <a:ea typeface="Gill Sans Ultra Bold" pitchFamily="-65" charset="0"/>
              <a:cs typeface="Gill Sans Ultra Bold" pitchFamily="-65" charset="0"/>
            </a:endParaRPr>
          </a:p>
          <a:p>
            <a:pPr marL="914400" lvl="1" indent="-514350"/>
            <a:endParaRPr lang="en-US" sz="3000" dirty="0">
              <a:solidFill>
                <a:srgbClr val="0000FF"/>
              </a:solidFill>
              <a:latin typeface="Gill Sans Ultra Bold" pitchFamily="-65" charset="0"/>
              <a:ea typeface="Gill Sans Ultra Bold" pitchFamily="-65" charset="0"/>
              <a:cs typeface="Gill Sans Ultra Bold" pitchFamily="-65" charset="0"/>
            </a:endParaRPr>
          </a:p>
          <a:p>
            <a:pPr>
              <a:buFontTx/>
              <a:buNone/>
            </a:pPr>
            <a:endParaRPr lang="en-US" sz="2700" dirty="0"/>
          </a:p>
          <a:p>
            <a:pPr>
              <a:buFontTx/>
              <a:buAutoNum type="arabicParenR"/>
            </a:pPr>
            <a:endParaRPr lang="en-US" sz="2700" dirty="0"/>
          </a:p>
          <a:p>
            <a:pPr>
              <a:buFontTx/>
              <a:buAutoNum type="arabicParenR"/>
            </a:pPr>
            <a:endParaRPr lang="en-US" sz="2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Additional Information…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/>
          <a:lstStyle/>
          <a:p>
            <a:r>
              <a:rPr lang="en-US" b="1" dirty="0"/>
              <a:t>Essential to </a:t>
            </a:r>
            <a:r>
              <a:rPr lang="en-US" b="1" i="1" u="sng" dirty="0"/>
              <a:t>ALL</a:t>
            </a:r>
            <a:r>
              <a:rPr lang="en-US" b="1" dirty="0"/>
              <a:t> experiments is:</a:t>
            </a:r>
            <a:endParaRPr lang="en-US" sz="1000" dirty="0"/>
          </a:p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3) Clear procedure</a:t>
            </a:r>
          </a:p>
          <a:p>
            <a:pPr marL="914400" lvl="1" indent="-514350"/>
            <a:r>
              <a:rPr lang="en-US" sz="3000" b="1" dirty="0"/>
              <a:t>Do NOT use pronouns!</a:t>
            </a:r>
          </a:p>
          <a:p>
            <a:pPr marL="914400" lvl="1" indent="-514350"/>
            <a:r>
              <a:rPr lang="en-US" sz="3000" b="1" dirty="0"/>
              <a:t>Use </a:t>
            </a:r>
            <a:r>
              <a:rPr lang="ja-JP" altLang="en-US" sz="3000" b="1" dirty="0"/>
              <a:t>“</a:t>
            </a:r>
            <a:r>
              <a:rPr lang="en-US" altLang="ja-JP" sz="3000" b="1" dirty="0"/>
              <a:t>directional</a:t>
            </a:r>
            <a:r>
              <a:rPr lang="ja-JP" altLang="en-US" sz="3000" b="1" dirty="0"/>
              <a:t>”</a:t>
            </a:r>
            <a:r>
              <a:rPr lang="en-US" altLang="ja-JP" sz="3000" b="1" dirty="0"/>
              <a:t> language</a:t>
            </a:r>
          </a:p>
          <a:p>
            <a:pPr marL="1314450" lvl="2" indent="-514350"/>
            <a:r>
              <a:rPr lang="en-US" sz="2600" b="1" dirty="0"/>
              <a:t>Example:</a:t>
            </a:r>
          </a:p>
          <a:p>
            <a:pPr marL="1771650" lvl="3" indent="-514350"/>
            <a:r>
              <a:rPr lang="en-US" sz="2500" b="1" dirty="0"/>
              <a:t>Place ______ in _____. </a:t>
            </a:r>
          </a:p>
          <a:p>
            <a:pPr marL="1771650" lvl="3" indent="-514350"/>
            <a:r>
              <a:rPr lang="en-US" sz="2500" b="1" dirty="0"/>
              <a:t>Fill 20 ml of water in a 50 ml graduated cylinder</a:t>
            </a:r>
            <a:endParaRPr lang="en-US" sz="2500" dirty="0"/>
          </a:p>
          <a:p>
            <a:pPr marL="914400" lvl="1" indent="-514350">
              <a:buFontTx/>
              <a:buNone/>
            </a:pPr>
            <a:endParaRPr lang="en-US" sz="2300" b="1" u="sng" dirty="0">
              <a:solidFill>
                <a:srgbClr val="0000FF"/>
              </a:solidFill>
              <a:latin typeface="Gill Sans Ultra Bold" pitchFamily="-65" charset="0"/>
              <a:ea typeface="Gill Sans Ultra Bold" pitchFamily="-65" charset="0"/>
              <a:cs typeface="Gill Sans Ultra Bold" pitchFamily="-65" charset="0"/>
            </a:endParaRPr>
          </a:p>
          <a:p>
            <a:pPr marL="914400" lvl="1" indent="-514350"/>
            <a:r>
              <a:rPr lang="en-US" sz="3000" dirty="0">
                <a:solidFill>
                  <a:srgbClr val="0000FF"/>
                </a:solidFill>
                <a:latin typeface="Gill Sans UltraBold"/>
                <a:ea typeface="Gill Sans Ultra Bold" pitchFamily="-65" charset="0"/>
                <a:cs typeface="Gill Sans UltraBold"/>
              </a:rPr>
              <a:t>Someone MUST be able to REPEAT your procedure over and over to produce similar results!!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6922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381000" indent="-381000"/>
            <a:r>
              <a:rPr 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X- Axis = Independent variable</a:t>
            </a:r>
          </a:p>
          <a:p>
            <a:pPr marL="838200" lvl="1" indent="-381000">
              <a:buFont typeface="Arial" pitchFamily="-65" charset="0"/>
              <a:buChar char="•"/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Arial" pitchFamily="-65" charset="0"/>
                <a:cs typeface="Arial" pitchFamily="-65" charset="0"/>
              </a:rPr>
              <a:t>If time is present, it is ALWAYS the x-axis (independent variable)</a:t>
            </a:r>
          </a:p>
          <a:p>
            <a:pPr marL="381000" indent="-381000"/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Y- Axis = Dependent variable</a:t>
            </a: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ea typeface="Gill Sans Ultra Bold" pitchFamily="-65" charset="0"/>
              <a:cs typeface="Gill Sans Ultra Bold" pitchFamily="-65" charset="0"/>
            </a:endParaRPr>
          </a:p>
          <a:p>
            <a:pPr marL="381000" indent="-381000"/>
            <a:endParaRPr lang="en-US">
              <a:ea typeface="Gill Sans Ultra Bold" pitchFamily="-65" charset="0"/>
              <a:cs typeface="Gill Sans Ultra Bold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7848600" cy="3535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Observation</a:t>
            </a:r>
            <a:r>
              <a:rPr lang="en-US" sz="4400" dirty="0"/>
              <a:t>: using your 5 senses to collect information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4400" dirty="0"/>
          </a:p>
          <a:p>
            <a:pPr eaLnBrk="1" hangingPunct="1">
              <a:lnSpc>
                <a:spcPct val="80000"/>
              </a:lnSpc>
            </a:pPr>
            <a:r>
              <a:rPr lang="en-US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Data</a:t>
            </a:r>
            <a:r>
              <a:rPr lang="en-US" sz="4400" dirty="0"/>
              <a:t>: scientific </a:t>
            </a:r>
            <a:r>
              <a:rPr lang="en-US" sz="4400" dirty="0" smtClean="0"/>
              <a:t>information (evidence) </a:t>
            </a:r>
            <a:endParaRPr lang="en-US" sz="4400" dirty="0"/>
          </a:p>
          <a:p>
            <a:pPr eaLnBrk="1" hangingPunct="1">
              <a:lnSpc>
                <a:spcPct val="80000"/>
              </a:lnSpc>
            </a:pPr>
            <a:endParaRPr lang="en-US" sz="4400" dirty="0"/>
          </a:p>
          <a:p>
            <a:pPr eaLnBrk="1" hangingPunct="1">
              <a:lnSpc>
                <a:spcPct val="80000"/>
              </a:lnSpc>
            </a:pPr>
            <a:r>
              <a:rPr lang="en-US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Inference</a:t>
            </a:r>
            <a:r>
              <a:rPr lang="en-US" sz="4400" dirty="0"/>
              <a:t>: a logical conclusion or assumption based on your observations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T.A.I.L.S </a:t>
            </a:r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for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3886200"/>
          </a:xfrm>
        </p:spPr>
        <p:txBody>
          <a:bodyPr/>
          <a:lstStyle/>
          <a:p>
            <a:r>
              <a:rPr lang="en-US" sz="3000" b="1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T</a:t>
            </a:r>
            <a:r>
              <a:rPr lang="en-US" sz="3000" b="1"/>
              <a:t> = </a:t>
            </a:r>
            <a:r>
              <a:rPr lang="en-US" sz="3000" b="1" u="sng"/>
              <a:t>Title</a:t>
            </a:r>
            <a:r>
              <a:rPr lang="en-US" sz="3000" b="1"/>
              <a:t> is present</a:t>
            </a:r>
          </a:p>
          <a:p>
            <a:r>
              <a:rPr lang="en-US" sz="3000" b="1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A</a:t>
            </a:r>
            <a:r>
              <a:rPr lang="en-US" sz="3000" b="1"/>
              <a:t> = Correctly label x and y </a:t>
            </a:r>
            <a:r>
              <a:rPr lang="en-US" sz="3000" b="1" u="sng"/>
              <a:t>axes</a:t>
            </a:r>
          </a:p>
          <a:p>
            <a:r>
              <a:rPr lang="en-US" sz="3000" b="1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I</a:t>
            </a:r>
            <a:r>
              <a:rPr lang="en-US" sz="3000" b="1"/>
              <a:t> = Use consistent </a:t>
            </a:r>
            <a:r>
              <a:rPr lang="en-US" sz="3000" b="1" u="sng"/>
              <a:t>intervals</a:t>
            </a:r>
            <a:r>
              <a:rPr lang="en-US" sz="3000" b="1"/>
              <a:t> on axes</a:t>
            </a:r>
          </a:p>
          <a:p>
            <a:r>
              <a:rPr lang="en-US" sz="3000" b="1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L</a:t>
            </a:r>
            <a:r>
              <a:rPr lang="en-US" sz="3000" b="1"/>
              <a:t> = </a:t>
            </a:r>
            <a:r>
              <a:rPr lang="en-US" sz="3000" b="1" u="sng"/>
              <a:t>Label</a:t>
            </a:r>
            <a:r>
              <a:rPr lang="en-US" sz="3000" b="1"/>
              <a:t> a key</a:t>
            </a:r>
          </a:p>
          <a:p>
            <a:r>
              <a:rPr lang="en-US" sz="3000" b="1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S</a:t>
            </a:r>
            <a:r>
              <a:rPr lang="en-US" sz="3000" b="1"/>
              <a:t> = Use a proper </a:t>
            </a:r>
            <a:r>
              <a:rPr lang="en-US" sz="3000" b="1" u="sng"/>
              <a:t>scale</a:t>
            </a:r>
            <a:r>
              <a:rPr lang="en-US" sz="3000" b="1"/>
              <a:t> (don’t always start at 0)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0" y="3352800"/>
          <a:ext cx="914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 b="1" dirty="0"/>
              <a:t>Statistics are used to describe </a:t>
            </a:r>
            <a:r>
              <a:rPr lang="en-US" sz="3100" b="1" dirty="0" smtClean="0"/>
              <a:t>data sets</a:t>
            </a:r>
            <a:r>
              <a:rPr lang="en-US" sz="3100" b="1" dirty="0"/>
              <a:t>, compare sets of data, and estimate how close data is to describing all possible data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b="1" dirty="0">
                <a:solidFill>
                  <a:srgbClr val="008000"/>
                </a:solidFill>
              </a:rPr>
              <a:t>Mean = Average value of all data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100" b="1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31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3100" b="1" dirty="0">
                <a:solidFill>
                  <a:srgbClr val="0000FF"/>
                </a:solidFill>
              </a:rPr>
              <a:t>Mode = Most common value in </a:t>
            </a:r>
            <a:r>
              <a:rPr lang="en-US" sz="3100" b="1" dirty="0" smtClean="0">
                <a:solidFill>
                  <a:srgbClr val="0000FF"/>
                </a:solidFill>
              </a:rPr>
              <a:t>data set</a:t>
            </a:r>
            <a:endParaRPr lang="en-US" sz="31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100" b="1" dirty="0">
                <a:solidFill>
                  <a:srgbClr val="FF0066"/>
                </a:solidFill>
              </a:rPr>
              <a:t>Median = Middle</a:t>
            </a:r>
            <a:r>
              <a:rPr lang="en-US" sz="3100" b="1" dirty="0" smtClean="0">
                <a:solidFill>
                  <a:srgbClr val="FF0066"/>
                </a:solidFill>
              </a:rPr>
              <a:t> # in </a:t>
            </a:r>
            <a:r>
              <a:rPr lang="en-US" sz="3100" b="1" dirty="0">
                <a:solidFill>
                  <a:srgbClr val="FF0066"/>
                </a:solidFill>
              </a:rPr>
              <a:t>an ordered </a:t>
            </a:r>
            <a:r>
              <a:rPr lang="en-US" sz="3100" b="1" dirty="0" smtClean="0">
                <a:solidFill>
                  <a:srgbClr val="FF0066"/>
                </a:solidFill>
              </a:rPr>
              <a:t>data 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b="1" dirty="0" smtClean="0">
                <a:solidFill>
                  <a:srgbClr val="FF0066"/>
                </a:solidFill>
              </a:rPr>
              <a:t>Arrange all #’</a:t>
            </a:r>
            <a:r>
              <a:rPr lang="en-US" sz="2700" b="1" dirty="0" err="1" smtClean="0">
                <a:solidFill>
                  <a:srgbClr val="FF0066"/>
                </a:solidFill>
              </a:rPr>
              <a:t>s</a:t>
            </a:r>
            <a:r>
              <a:rPr lang="en-US" sz="2700" b="1" dirty="0" smtClean="0">
                <a:solidFill>
                  <a:srgbClr val="FF0066"/>
                </a:solidFill>
              </a:rPr>
              <a:t> in order; pick middle most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b="1" dirty="0" smtClean="0">
                <a:solidFill>
                  <a:srgbClr val="FF6600"/>
                </a:solidFill>
              </a:rPr>
              <a:t>Range = the span of a number set (Ex: lowest # through the highest #; 10-30)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500" b="1" dirty="0">
                <a:ea typeface="Gill Sans Ultra Bold" pitchFamily="-65" charset="0"/>
                <a:cs typeface="Gill Sans Ultra Bold" pitchFamily="-65" charset="0"/>
              </a:rPr>
              <a:t>So how do you know if your hypothesis is rejected</a:t>
            </a:r>
            <a:r>
              <a:rPr lang="en-US" sz="3500" b="1" dirty="0" smtClean="0">
                <a:ea typeface="Gill Sans Ultra Bold" pitchFamily="-65" charset="0"/>
                <a:cs typeface="Gill Sans Ultra Bold" pitchFamily="-65" charset="0"/>
              </a:rPr>
              <a:t>? </a:t>
            </a:r>
            <a:r>
              <a:rPr lang="en-US" sz="3600" b="1" u="sng" dirty="0" smtClean="0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STATISTICS!!</a:t>
            </a:r>
            <a:endParaRPr lang="en-US" sz="3500" b="1" dirty="0">
              <a:ea typeface="Gill Sans Ultra Bold" pitchFamily="-65" charset="0"/>
              <a:cs typeface="Gill Sans Ultra Bold" pitchFamily="-65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57200" y="2895600"/>
            <a:ext cx="8305800" cy="1270000"/>
            <a:chOff x="784789" y="4139624"/>
            <a:chExt cx="7063811" cy="1270576"/>
          </a:xfrm>
        </p:grpSpPr>
        <p:sp>
          <p:nvSpPr>
            <p:cNvPr id="36869" name="TextBox 1"/>
            <p:cNvSpPr txBox="1">
              <a:spLocks noChangeArrowheads="1"/>
            </p:cNvSpPr>
            <p:nvPr/>
          </p:nvSpPr>
          <p:spPr bwMode="auto">
            <a:xfrm>
              <a:off x="784789" y="4444562"/>
              <a:ext cx="1879363" cy="585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 smtClean="0"/>
                <a:t>X- Mean </a:t>
              </a:r>
              <a:r>
                <a:rPr lang="en-US" sz="3200" dirty="0"/>
                <a:t>=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590800" y="4800324"/>
              <a:ext cx="52578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6871" name="TextBox 8"/>
            <p:cNvSpPr txBox="1">
              <a:spLocks noChangeArrowheads="1"/>
            </p:cNvSpPr>
            <p:nvPr/>
          </p:nvSpPr>
          <p:spPr bwMode="auto">
            <a:xfrm>
              <a:off x="3276600" y="4825424"/>
              <a:ext cx="3733800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 dirty="0"/>
                <a:t>Number of samples</a:t>
              </a:r>
            </a:p>
          </p:txBody>
        </p:sp>
        <p:sp>
          <p:nvSpPr>
            <p:cNvPr id="36872" name="TextBox 9"/>
            <p:cNvSpPr txBox="1">
              <a:spLocks noChangeArrowheads="1"/>
            </p:cNvSpPr>
            <p:nvPr/>
          </p:nvSpPr>
          <p:spPr bwMode="auto">
            <a:xfrm>
              <a:off x="3581400" y="4139624"/>
              <a:ext cx="3048000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 dirty="0"/>
                <a:t>Sum of all Data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533400" y="3276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9144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Variance (V) </a:t>
            </a:r>
            <a:endParaRPr lang="en-US" b="1" u="sng" dirty="0">
              <a:solidFill>
                <a:srgbClr val="FF0000"/>
              </a:solidFill>
              <a:latin typeface="Gill Sans Ultra Bold" pitchFamily="-65" charset="0"/>
              <a:ea typeface="Gill Sans Ultra Bold" pitchFamily="-65" charset="0"/>
              <a:cs typeface="Gill Sans Ultra Bold" pitchFamily="-65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 b="1" dirty="0" smtClean="0"/>
              <a:t>Means the variability of a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b="1" dirty="0" smtClean="0"/>
              <a:t>For each individual number in your data set,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b="1" dirty="0" smtClean="0"/>
              <a:t>Subtract the mean from each data set #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b="1" dirty="0" smtClean="0"/>
              <a:t>square the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b="1" dirty="0" smtClean="0"/>
              <a:t>continue for each data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b="1" dirty="0" smtClean="0"/>
              <a:t>SUM ALL RESULTS</a:t>
            </a:r>
          </a:p>
          <a:p>
            <a:pPr lvl="1" eaLnBrk="1" hangingPunct="1">
              <a:lnSpc>
                <a:spcPct val="90000"/>
              </a:lnSpc>
            </a:pPr>
            <a:endParaRPr lang="en-US" sz="2700" b="1" dirty="0" smtClean="0"/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b="1" dirty="0" smtClean="0">
                <a:cs typeface="ＭＳ Ｐゴシック" pitchFamily="-65" charset="-128"/>
              </a:rPr>
              <a:t>  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114800"/>
            <a:ext cx="6172200" cy="132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5334000"/>
            <a:ext cx="8915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X= each individual data #</a:t>
            </a:r>
          </a:p>
          <a:p>
            <a:r>
              <a:rPr lang="en-US" sz="2000" b="1" dirty="0" err="1" smtClean="0">
                <a:solidFill>
                  <a:srgbClr val="008000"/>
                </a:solidFill>
              </a:rPr>
              <a:t>n</a:t>
            </a:r>
            <a:r>
              <a:rPr lang="en-US" sz="2000" b="1" dirty="0" smtClean="0">
                <a:solidFill>
                  <a:srgbClr val="008000"/>
                </a:solidFill>
              </a:rPr>
              <a:t>= number of individuals measured (numbers of values in your data set)</a:t>
            </a:r>
          </a:p>
          <a:p>
            <a:r>
              <a:rPr lang="en-US" sz="2000" b="1" dirty="0" err="1" smtClean="0">
                <a:solidFill>
                  <a:srgbClr val="0000FF"/>
                </a:solidFill>
              </a:rPr>
              <a:t>Σ</a:t>
            </a:r>
            <a:r>
              <a:rPr lang="en-US" sz="2000" b="1" dirty="0" smtClean="0">
                <a:solidFill>
                  <a:srgbClr val="0000FF"/>
                </a:solidFill>
              </a:rPr>
              <a:t> = Sum </a:t>
            </a:r>
          </a:p>
          <a:p>
            <a:endParaRPr lang="en-US" sz="300" b="1" dirty="0" smtClean="0"/>
          </a:p>
          <a:p>
            <a:endParaRPr lang="en-US" sz="300" b="1" dirty="0" smtClean="0"/>
          </a:p>
          <a:p>
            <a:r>
              <a:rPr lang="en-US" sz="2000" b="1" dirty="0" smtClean="0"/>
              <a:t>X = mean</a:t>
            </a:r>
            <a:endParaRPr lang="en-US" sz="20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" y="6400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914400"/>
          </a:xfrm>
        </p:spPr>
        <p:txBody>
          <a:bodyPr/>
          <a:lstStyle/>
          <a:p>
            <a:pPr eaLnBrk="1" hangingPunct="1"/>
            <a:r>
              <a:rPr lang="en-US" b="1" u="sng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Standard Deviation (SD)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 b="1" dirty="0"/>
              <a:t>A test of how close the data is to the mean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8000"/>
                </a:solidFill>
                <a:latin typeface="Gill Sans UltraBold"/>
                <a:cs typeface="Gill Sans UltraBold"/>
              </a:rPr>
              <a:t>Low SD </a:t>
            </a:r>
            <a:r>
              <a:rPr lang="en-US" b="1" dirty="0">
                <a:cs typeface="ＭＳ Ｐゴシック" pitchFamily="-65" charset="-128"/>
              </a:rPr>
              <a:t>means all data close to mean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>
                <a:cs typeface="ＭＳ Ｐゴシック" pitchFamily="-65" charset="-128"/>
              </a:rPr>
              <a:t>Like throwing darts and getting almost all </a:t>
            </a:r>
            <a:r>
              <a:rPr lang="en-US" b="1" dirty="0" err="1" smtClean="0">
                <a:cs typeface="ＭＳ Ｐゴシック" pitchFamily="-65" charset="-128"/>
              </a:rPr>
              <a:t>bullseyes</a:t>
            </a:r>
            <a:endParaRPr lang="en-US" b="1" dirty="0" smtClean="0">
              <a:cs typeface="ＭＳ Ｐゴシック" pitchFamily="-65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  <a:latin typeface="Gill Sans UltraBold"/>
                <a:cs typeface="Gill Sans UltraBold"/>
              </a:rPr>
              <a:t>Data is more consistent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Gill Sans UltraBold"/>
                <a:cs typeface="Gill Sans UltraBold"/>
              </a:rPr>
              <a:t>High SD </a:t>
            </a:r>
            <a:r>
              <a:rPr lang="en-US" b="1" dirty="0">
                <a:cs typeface="ＭＳ Ｐゴシック" pitchFamily="-65" charset="-128"/>
              </a:rPr>
              <a:t>means data spread widely from the </a:t>
            </a:r>
            <a:r>
              <a:rPr lang="en-US" b="1" dirty="0" smtClean="0">
                <a:cs typeface="ＭＳ Ｐゴシック" pitchFamily="-65" charset="-128"/>
              </a:rPr>
              <a:t>mean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657600"/>
            <a:ext cx="495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026456"/>
            <a:ext cx="4191000" cy="23391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/>
              <a:t>SD = the square root of variance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pPr marL="0" lvl="1" algn="ctr"/>
            <a:r>
              <a:rPr lang="en-US" sz="3200" b="1" dirty="0" smtClean="0">
                <a:solidFill>
                  <a:srgbClr val="FF0000"/>
                </a:solidFill>
              </a:rPr>
              <a:t>SD </a:t>
            </a:r>
            <a:r>
              <a:rPr lang="en-US" sz="3200" b="1" dirty="0">
                <a:solidFill>
                  <a:srgbClr val="FF0000"/>
                </a:solidFill>
              </a:rPr>
              <a:t>= √variance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5562600"/>
            <a:ext cx="1676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04800" y="4872038"/>
            <a:ext cx="8077200" cy="1300162"/>
            <a:chOff x="304800" y="4872335"/>
            <a:chExt cx="8076911" cy="1299865"/>
          </a:xfrm>
        </p:grpSpPr>
        <p:sp>
          <p:nvSpPr>
            <p:cNvPr id="27" name="Rectangle 26"/>
            <p:cNvSpPr/>
            <p:nvPr/>
          </p:nvSpPr>
          <p:spPr>
            <a:xfrm>
              <a:off x="2590718" y="4953279"/>
              <a:ext cx="3962258" cy="1218921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9962" name="TextBox 29"/>
            <p:cNvSpPr txBox="1">
              <a:spLocks noChangeArrowheads="1"/>
            </p:cNvSpPr>
            <p:nvPr/>
          </p:nvSpPr>
          <p:spPr bwMode="auto">
            <a:xfrm>
              <a:off x="304800" y="4872335"/>
              <a:ext cx="18358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</a:rPr>
                <a:t>~100% sure</a:t>
              </a:r>
            </a:p>
          </p:txBody>
        </p:sp>
        <p:sp>
          <p:nvSpPr>
            <p:cNvPr id="39963" name="TextBox 32"/>
            <p:cNvSpPr txBox="1">
              <a:spLocks noChangeArrowheads="1"/>
            </p:cNvSpPr>
            <p:nvPr/>
          </p:nvSpPr>
          <p:spPr bwMode="auto">
            <a:xfrm>
              <a:off x="7239000" y="5029200"/>
              <a:ext cx="11427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</a:rPr>
                <a:t>3 X SE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304800" y="4495800"/>
            <a:ext cx="8077200" cy="1676400"/>
            <a:chOff x="304800" y="4495800"/>
            <a:chExt cx="8076911" cy="1676400"/>
          </a:xfrm>
        </p:grpSpPr>
        <p:sp>
          <p:nvSpPr>
            <p:cNvPr id="26" name="Rectangle 25"/>
            <p:cNvSpPr/>
            <p:nvPr/>
          </p:nvSpPr>
          <p:spPr>
            <a:xfrm>
              <a:off x="3352691" y="5334000"/>
              <a:ext cx="2438313" cy="8382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9959" name="TextBox 28"/>
            <p:cNvSpPr txBox="1">
              <a:spLocks noChangeArrowheads="1"/>
            </p:cNvSpPr>
            <p:nvPr/>
          </p:nvSpPr>
          <p:spPr bwMode="auto">
            <a:xfrm>
              <a:off x="304800" y="4495800"/>
              <a:ext cx="14849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95% sure</a:t>
              </a:r>
            </a:p>
          </p:txBody>
        </p:sp>
        <p:sp>
          <p:nvSpPr>
            <p:cNvPr id="39960" name="TextBox 31"/>
            <p:cNvSpPr txBox="1">
              <a:spLocks noChangeArrowheads="1"/>
            </p:cNvSpPr>
            <p:nvPr/>
          </p:nvSpPr>
          <p:spPr bwMode="auto">
            <a:xfrm>
              <a:off x="7239000" y="4572000"/>
              <a:ext cx="11427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2 X SE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304800" y="4114800"/>
            <a:ext cx="8077200" cy="2057400"/>
            <a:chOff x="304800" y="4114800"/>
            <a:chExt cx="8076911" cy="2057400"/>
          </a:xfrm>
        </p:grpSpPr>
        <p:sp>
          <p:nvSpPr>
            <p:cNvPr id="17" name="Rectangle 16"/>
            <p:cNvSpPr/>
            <p:nvPr/>
          </p:nvSpPr>
          <p:spPr>
            <a:xfrm>
              <a:off x="3962269" y="5562600"/>
              <a:ext cx="1142959" cy="6096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9956" name="TextBox 17"/>
            <p:cNvSpPr txBox="1">
              <a:spLocks noChangeArrowheads="1"/>
            </p:cNvSpPr>
            <p:nvPr/>
          </p:nvSpPr>
          <p:spPr bwMode="auto">
            <a:xfrm>
              <a:off x="304800" y="4114800"/>
              <a:ext cx="43758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8000"/>
                  </a:solidFill>
                </a:rPr>
                <a:t>70% sure contains “real” mean</a:t>
              </a:r>
            </a:p>
          </p:txBody>
        </p:sp>
        <p:sp>
          <p:nvSpPr>
            <p:cNvPr id="39957" name="TextBox 24"/>
            <p:cNvSpPr txBox="1">
              <a:spLocks noChangeArrowheads="1"/>
            </p:cNvSpPr>
            <p:nvPr/>
          </p:nvSpPr>
          <p:spPr bwMode="auto">
            <a:xfrm>
              <a:off x="7239000" y="4114800"/>
              <a:ext cx="11427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8000"/>
                  </a:solidFill>
                </a:rPr>
                <a:t>1 X SE</a:t>
              </a:r>
            </a:p>
          </p:txBody>
        </p:sp>
      </p:grp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914400"/>
          </a:xfrm>
        </p:spPr>
        <p:txBody>
          <a:bodyPr/>
          <a:lstStyle/>
          <a:p>
            <a:pPr eaLnBrk="1" hangingPunct="1"/>
            <a:r>
              <a:rPr lang="en-US" b="1" u="sng" dirty="0">
                <a:solidFill>
                  <a:srgbClr val="FF0000"/>
                </a:solidFill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Standard Error (SE)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/>
              <a:t>A description of how close your</a:t>
            </a:r>
            <a:r>
              <a:rPr lang="en-US" sz="2400" b="1" dirty="0" smtClean="0"/>
              <a:t> data set got </a:t>
            </a:r>
            <a:r>
              <a:rPr lang="en-US" sz="2400" b="1" dirty="0"/>
              <a:t>to “reality”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cs typeface="ＭＳ Ｐゴシック" pitchFamily="-65" charset="-128"/>
              </a:rPr>
              <a:t>You can never sample all possible </a:t>
            </a:r>
            <a:r>
              <a:rPr lang="en-US" sz="2400" b="1" dirty="0" smtClean="0">
                <a:cs typeface="ＭＳ Ｐゴシック" pitchFamily="-65" charset="-128"/>
              </a:rPr>
              <a:t>outcomes; you can only sample a small portion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cs typeface="ＭＳ Ｐゴシック" pitchFamily="-65" charset="-128"/>
              </a:rPr>
              <a:t>By taking into account the SD and sample size of your data, SE can estimate how close you got to the “real” mean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066800" y="2716213"/>
            <a:ext cx="6781800" cy="1398587"/>
            <a:chOff x="1295400" y="4139624"/>
            <a:chExt cx="6781800" cy="1398152"/>
          </a:xfrm>
        </p:grpSpPr>
        <p:sp>
          <p:nvSpPr>
            <p:cNvPr id="39949" name="TextBox 5"/>
            <p:cNvSpPr txBox="1">
              <a:spLocks noChangeArrowheads="1"/>
            </p:cNvSpPr>
            <p:nvPr/>
          </p:nvSpPr>
          <p:spPr bwMode="auto">
            <a:xfrm>
              <a:off x="1295400" y="4547484"/>
              <a:ext cx="1219200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  <a:latin typeface="Arial Black"/>
                  <a:cs typeface="Arial Black"/>
                </a:rPr>
                <a:t>SE =</a:t>
              </a:r>
            </a:p>
          </p:txBody>
        </p:sp>
        <p:grpSp>
          <p:nvGrpSpPr>
            <p:cNvPr id="39950" name="Group 6"/>
            <p:cNvGrpSpPr>
              <a:grpSpLocks/>
            </p:cNvGrpSpPr>
            <p:nvPr/>
          </p:nvGrpSpPr>
          <p:grpSpPr bwMode="auto">
            <a:xfrm>
              <a:off x="2590800" y="4139624"/>
              <a:ext cx="5486400" cy="1398152"/>
              <a:chOff x="2590800" y="4139624"/>
              <a:chExt cx="5486400" cy="1398152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2590800" y="4799819"/>
                <a:ext cx="5257800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9953" name="TextBox 9"/>
              <p:cNvSpPr txBox="1">
                <a:spLocks noChangeArrowheads="1"/>
              </p:cNvSpPr>
              <p:nvPr/>
            </p:nvSpPr>
            <p:spPr bwMode="auto">
              <a:xfrm>
                <a:off x="3200400" y="4953000"/>
                <a:ext cx="4876800" cy="584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/>
                  <a:t>√Number of Samples</a:t>
                </a:r>
              </a:p>
            </p:txBody>
          </p:sp>
          <p:sp>
            <p:nvSpPr>
              <p:cNvPr id="39954" name="TextBox 10"/>
              <p:cNvSpPr txBox="1">
                <a:spLocks noChangeArrowheads="1"/>
              </p:cNvSpPr>
              <p:nvPr/>
            </p:nvSpPr>
            <p:spPr bwMode="auto">
              <a:xfrm>
                <a:off x="4724400" y="4139624"/>
                <a:ext cx="3048000" cy="584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/>
                  <a:t>SD</a:t>
                </a:r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>
              <a:off x="3505200" y="5029934"/>
              <a:ext cx="3581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457200" y="5867400"/>
            <a:ext cx="8153400" cy="381000"/>
            <a:chOff x="457200" y="5867400"/>
            <a:chExt cx="8153400" cy="3810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57200" y="5867400"/>
              <a:ext cx="81534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948" name="TextBox 14"/>
            <p:cNvSpPr txBox="1">
              <a:spLocks noChangeArrowheads="1"/>
            </p:cNvSpPr>
            <p:nvPr/>
          </p:nvSpPr>
          <p:spPr bwMode="auto">
            <a:xfrm>
              <a:off x="457200" y="5879068"/>
              <a:ext cx="1905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Range of Data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114800" y="5715000"/>
            <a:ext cx="990600" cy="1027113"/>
            <a:chOff x="4114800" y="5715000"/>
            <a:chExt cx="990600" cy="1027331"/>
          </a:xfrm>
        </p:grpSpPr>
        <p:sp>
          <p:nvSpPr>
            <p:cNvPr id="16" name="Oval 15"/>
            <p:cNvSpPr/>
            <p:nvPr/>
          </p:nvSpPr>
          <p:spPr>
            <a:xfrm>
              <a:off x="4343400" y="5715000"/>
              <a:ext cx="381000" cy="38108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9946" name="TextBox 23"/>
            <p:cNvSpPr txBox="1">
              <a:spLocks noChangeArrowheads="1"/>
            </p:cNvSpPr>
            <p:nvPr/>
          </p:nvSpPr>
          <p:spPr bwMode="auto">
            <a:xfrm>
              <a:off x="4114800" y="60960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Sample Mean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Other Equations to know...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Dilution</a:t>
            </a:r>
          </a:p>
          <a:p>
            <a:pPr lvl="1"/>
            <a:r>
              <a:rPr lang="en-US" dirty="0" smtClean="0">
                <a:latin typeface="Arial Black"/>
                <a:cs typeface="Arial Black"/>
              </a:rPr>
              <a:t>Used to create a dilute solution from a concentrated stock solution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EQUATION 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  <a:sym typeface="Wingdings"/>
              </a:rPr>
              <a:t> 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Arial Black"/>
                <a:cs typeface="Arial Black"/>
              </a:rPr>
              <a:t>C</a:t>
            </a:r>
            <a:r>
              <a:rPr lang="en-US" baseline="-25000" dirty="0" err="1" smtClean="0">
                <a:solidFill>
                  <a:srgbClr val="008000"/>
                </a:solidFill>
                <a:latin typeface="Arial Black"/>
                <a:cs typeface="Arial Black"/>
              </a:rPr>
              <a:t>i</a:t>
            </a:r>
            <a:r>
              <a:rPr lang="en-US" dirty="0" err="1" smtClean="0">
                <a:solidFill>
                  <a:srgbClr val="008000"/>
                </a:solidFill>
                <a:latin typeface="Arial Black"/>
                <a:cs typeface="Arial Black"/>
              </a:rPr>
              <a:t>V</a:t>
            </a:r>
            <a:r>
              <a:rPr lang="en-US" baseline="-25000" dirty="0" err="1">
                <a:solidFill>
                  <a:srgbClr val="008000"/>
                </a:solidFill>
                <a:latin typeface="Arial Black"/>
                <a:cs typeface="Arial Black"/>
              </a:rPr>
              <a:t>i</a:t>
            </a:r>
            <a:r>
              <a:rPr lang="en-US" baseline="-25000" dirty="0" smtClean="0">
                <a:solidFill>
                  <a:srgbClr val="008000"/>
                </a:solidFill>
                <a:latin typeface="Arial Black"/>
                <a:cs typeface="Arial Black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8000"/>
                </a:solidFill>
                <a:latin typeface="Arial Black"/>
                <a:cs typeface="Arial Black"/>
              </a:rPr>
              <a:t>C</a:t>
            </a:r>
            <a:r>
              <a:rPr lang="en-US" baseline="-25000" dirty="0" err="1" smtClean="0">
                <a:solidFill>
                  <a:srgbClr val="008000"/>
                </a:solidFill>
                <a:latin typeface="Arial Black"/>
                <a:cs typeface="Arial Black"/>
              </a:rPr>
              <a:t>f</a:t>
            </a:r>
            <a:r>
              <a:rPr lang="en-US" dirty="0" err="1" smtClean="0">
                <a:solidFill>
                  <a:srgbClr val="008000"/>
                </a:solidFill>
                <a:latin typeface="Arial Black"/>
                <a:cs typeface="Arial Black"/>
              </a:rPr>
              <a:t>V</a:t>
            </a:r>
            <a:r>
              <a:rPr lang="en-US" baseline="-25000" dirty="0" err="1">
                <a:solidFill>
                  <a:srgbClr val="008000"/>
                </a:solidFill>
                <a:latin typeface="Arial Black"/>
                <a:cs typeface="Arial Black"/>
              </a:rPr>
              <a:t>f</a:t>
            </a:r>
            <a:r>
              <a:rPr lang="en-US" baseline="-25000" dirty="0" smtClean="0">
                <a:solidFill>
                  <a:srgbClr val="008000"/>
                </a:solidFill>
                <a:latin typeface="Arial Black"/>
                <a:cs typeface="Arial Black"/>
              </a:rPr>
              <a:t> </a:t>
            </a:r>
          </a:p>
          <a:p>
            <a:pPr marL="457200" lvl="1" indent="0">
              <a:buNone/>
            </a:pPr>
            <a:r>
              <a:rPr lang="en-US" baseline="-25000" dirty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baseline="-25000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= initial (starting [ ])</a:t>
            </a:r>
          </a:p>
          <a:p>
            <a:pPr marL="457200" lvl="1" indent="0">
              <a:buNone/>
            </a:pPr>
            <a:r>
              <a:rPr lang="en-US" baseline="-25000" dirty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V</a:t>
            </a:r>
            <a:r>
              <a:rPr lang="en-US" baseline="-2500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= volume of solution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= final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C = Concentration of solution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097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Practice Dilution Problem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latin typeface="Arial Black"/>
                <a:cs typeface="Arial Black"/>
              </a:rPr>
              <a:t>Joe has a </a:t>
            </a:r>
            <a:r>
              <a:rPr lang="en-US" sz="3000" dirty="0" smtClean="0">
                <a:latin typeface="Arial Black"/>
                <a:cs typeface="Arial Black"/>
              </a:rPr>
              <a:t>6 </a:t>
            </a:r>
            <a:r>
              <a:rPr lang="en-US" sz="3000" dirty="0">
                <a:latin typeface="Arial Black"/>
                <a:cs typeface="Arial Black"/>
              </a:rPr>
              <a:t>g/L </a:t>
            </a:r>
            <a:r>
              <a:rPr lang="en-US" sz="3000" dirty="0" smtClean="0">
                <a:latin typeface="Arial Black"/>
                <a:cs typeface="Arial Black"/>
              </a:rPr>
              <a:t>of sucrose solution</a:t>
            </a:r>
            <a:r>
              <a:rPr lang="en-US" sz="3000" dirty="0">
                <a:latin typeface="Arial Black"/>
                <a:cs typeface="Arial Black"/>
              </a:rPr>
              <a:t>. He dilutes it and creates </a:t>
            </a:r>
            <a:r>
              <a:rPr lang="en-US" sz="3000" dirty="0" smtClean="0">
                <a:latin typeface="Arial Black"/>
                <a:cs typeface="Arial Black"/>
              </a:rPr>
              <a:t>2 </a:t>
            </a:r>
            <a:r>
              <a:rPr lang="en-US" sz="3000" dirty="0">
                <a:latin typeface="Arial Black"/>
                <a:cs typeface="Arial Black"/>
              </a:rPr>
              <a:t>L of a </a:t>
            </a:r>
            <a:r>
              <a:rPr lang="en-US" sz="3000" dirty="0" smtClean="0">
                <a:latin typeface="Arial Black"/>
                <a:cs typeface="Arial Black"/>
              </a:rPr>
              <a:t>1.5 </a:t>
            </a:r>
            <a:r>
              <a:rPr lang="en-US" sz="3000" dirty="0">
                <a:latin typeface="Arial Black"/>
                <a:cs typeface="Arial Black"/>
              </a:rPr>
              <a:t>g/L solution. How much of the original solution did he dilute? Round to the nearest tenths. </a:t>
            </a:r>
            <a:endParaRPr lang="en-US" dirty="0">
              <a:latin typeface="Arial Black"/>
              <a:cs typeface="Arial Black"/>
            </a:endParaRPr>
          </a:p>
          <a:p>
            <a:pPr marL="0" lvl="1" indent="0" algn="ctr">
              <a:buNone/>
            </a:pPr>
            <a:r>
              <a:rPr lang="en-US" dirty="0" err="1">
                <a:solidFill>
                  <a:srgbClr val="008000"/>
                </a:solidFill>
                <a:latin typeface="Arial Black"/>
                <a:cs typeface="Arial Black"/>
              </a:rPr>
              <a:t>C</a:t>
            </a:r>
            <a:r>
              <a:rPr lang="en-US" baseline="-25000" dirty="0" err="1">
                <a:solidFill>
                  <a:srgbClr val="008000"/>
                </a:solidFill>
                <a:latin typeface="Arial Black"/>
                <a:cs typeface="Arial Black"/>
              </a:rPr>
              <a:t>i</a:t>
            </a:r>
            <a:r>
              <a:rPr lang="en-US" dirty="0" err="1">
                <a:solidFill>
                  <a:srgbClr val="008000"/>
                </a:solidFill>
                <a:latin typeface="Arial Black"/>
                <a:cs typeface="Arial Black"/>
              </a:rPr>
              <a:t>V</a:t>
            </a:r>
            <a:r>
              <a:rPr lang="en-US" baseline="-25000" dirty="0" err="1">
                <a:solidFill>
                  <a:srgbClr val="008000"/>
                </a:solidFill>
                <a:latin typeface="Arial Black"/>
                <a:cs typeface="Arial Black"/>
              </a:rPr>
              <a:t>i</a:t>
            </a:r>
            <a:r>
              <a:rPr lang="en-US" baseline="-25000" dirty="0">
                <a:solidFill>
                  <a:srgbClr val="008000"/>
                </a:solidFill>
                <a:latin typeface="Arial Black"/>
                <a:cs typeface="Arial Black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 Black"/>
                <a:cs typeface="Arial Black"/>
              </a:rPr>
              <a:t>= </a:t>
            </a:r>
            <a:r>
              <a:rPr lang="en-US" dirty="0" err="1">
                <a:solidFill>
                  <a:srgbClr val="008000"/>
                </a:solidFill>
                <a:latin typeface="Arial Black"/>
                <a:cs typeface="Arial Black"/>
              </a:rPr>
              <a:t>C</a:t>
            </a:r>
            <a:r>
              <a:rPr lang="en-US" baseline="-25000" dirty="0" err="1">
                <a:solidFill>
                  <a:srgbClr val="008000"/>
                </a:solidFill>
                <a:latin typeface="Arial Black"/>
                <a:cs typeface="Arial Black"/>
              </a:rPr>
              <a:t>f</a:t>
            </a:r>
            <a:r>
              <a:rPr lang="en-US" dirty="0" err="1">
                <a:solidFill>
                  <a:srgbClr val="008000"/>
                </a:solidFill>
                <a:latin typeface="Arial Black"/>
                <a:cs typeface="Arial Black"/>
              </a:rPr>
              <a:t>V</a:t>
            </a:r>
            <a:r>
              <a:rPr lang="en-US" baseline="-25000" dirty="0" err="1">
                <a:solidFill>
                  <a:srgbClr val="008000"/>
                </a:solidFill>
                <a:latin typeface="Arial Black"/>
                <a:cs typeface="Arial Black"/>
              </a:rPr>
              <a:t>f</a:t>
            </a:r>
            <a:r>
              <a:rPr lang="en-US" baseline="-25000" dirty="0">
                <a:solidFill>
                  <a:srgbClr val="008000"/>
                </a:solidFill>
                <a:latin typeface="Arial Black"/>
                <a:cs typeface="Arial Black"/>
              </a:rPr>
              <a:t> </a:t>
            </a:r>
          </a:p>
          <a:p>
            <a:pPr marL="0" lvl="1" indent="0">
              <a:buNone/>
            </a:pPr>
            <a:r>
              <a:rPr lang="en-US" dirty="0" err="1" smtClean="0">
                <a:solidFill>
                  <a:srgbClr val="008000"/>
                </a:solidFill>
                <a:latin typeface="Arial Black"/>
                <a:cs typeface="Arial Black"/>
              </a:rPr>
              <a:t>C</a:t>
            </a:r>
            <a:r>
              <a:rPr lang="en-US" baseline="-25000" dirty="0" err="1" smtClean="0">
                <a:solidFill>
                  <a:srgbClr val="008000"/>
                </a:solidFill>
                <a:latin typeface="Arial Black"/>
                <a:cs typeface="Arial Black"/>
              </a:rPr>
              <a:t>i</a:t>
            </a:r>
            <a:r>
              <a:rPr lang="en-US" baseline="-25000" dirty="0" smtClean="0">
                <a:solidFill>
                  <a:srgbClr val="008000"/>
                </a:solidFill>
                <a:latin typeface="Arial Black"/>
                <a:cs typeface="Arial Black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= 6 g/L</a:t>
            </a:r>
          </a:p>
          <a:p>
            <a:pPr marL="0" lvl="1" indent="0">
              <a:buNone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V</a:t>
            </a:r>
            <a:r>
              <a:rPr lang="en-US" baseline="-25000" dirty="0" smtClean="0">
                <a:solidFill>
                  <a:srgbClr val="008000"/>
                </a:solidFill>
                <a:latin typeface="Arial Black"/>
                <a:cs typeface="Arial Black"/>
              </a:rPr>
              <a:t>i </a:t>
            </a:r>
            <a:r>
              <a:rPr lang="en-US" dirty="0">
                <a:solidFill>
                  <a:srgbClr val="008000"/>
                </a:solidFill>
                <a:latin typeface="Arial Black"/>
                <a:cs typeface="Arial Black"/>
              </a:rPr>
              <a:t>= ?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 L</a:t>
            </a:r>
          </a:p>
          <a:p>
            <a:pPr marL="0" lvl="1" indent="0">
              <a:buNone/>
            </a:pPr>
            <a:r>
              <a:rPr lang="en-US" dirty="0" err="1" smtClean="0">
                <a:solidFill>
                  <a:srgbClr val="008000"/>
                </a:solidFill>
                <a:latin typeface="Arial Black"/>
                <a:cs typeface="Arial Black"/>
              </a:rPr>
              <a:t>C</a:t>
            </a:r>
            <a:r>
              <a:rPr lang="en-US" baseline="-25000" dirty="0" err="1" smtClean="0">
                <a:solidFill>
                  <a:srgbClr val="008000"/>
                </a:solidFill>
                <a:latin typeface="Arial Black"/>
                <a:cs typeface="Arial Black"/>
              </a:rPr>
              <a:t>f</a:t>
            </a:r>
            <a:r>
              <a:rPr lang="en-US" baseline="-25000" dirty="0" smtClean="0">
                <a:solidFill>
                  <a:srgbClr val="008000"/>
                </a:solidFill>
                <a:latin typeface="Arial Black"/>
                <a:cs typeface="Arial Black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= 1.5 g/L</a:t>
            </a:r>
          </a:p>
          <a:p>
            <a:pPr marL="0" lvl="1" indent="0">
              <a:buNone/>
            </a:pPr>
            <a:r>
              <a:rPr lang="en-US" dirty="0" err="1" smtClean="0">
                <a:solidFill>
                  <a:srgbClr val="008000"/>
                </a:solidFill>
                <a:latin typeface="Arial Black"/>
                <a:cs typeface="Arial Black"/>
              </a:rPr>
              <a:t>V</a:t>
            </a:r>
            <a:r>
              <a:rPr lang="en-US" baseline="-25000" dirty="0" err="1" smtClean="0">
                <a:solidFill>
                  <a:srgbClr val="008000"/>
                </a:solidFill>
                <a:latin typeface="Arial Black"/>
                <a:cs typeface="Arial Black"/>
              </a:rPr>
              <a:t>f</a:t>
            </a:r>
            <a:r>
              <a:rPr lang="en-US" baseline="-25000" dirty="0" smtClean="0">
                <a:solidFill>
                  <a:srgbClr val="008000"/>
                </a:solidFill>
                <a:latin typeface="Arial Black"/>
                <a:cs typeface="Arial Black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= 2 L</a:t>
            </a:r>
            <a:endParaRPr lang="en-US" baseline="-25000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marL="0" lvl="1" indent="0" algn="ctr">
              <a:buNone/>
            </a:pPr>
            <a:endParaRPr lang="en-US" baseline="-25000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marL="0" indent="0">
              <a:buNone/>
            </a:pP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4572000"/>
            <a:ext cx="64008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0000FF"/>
                </a:solidFill>
                <a:latin typeface="Arial Black"/>
                <a:cs typeface="Arial Black"/>
              </a:rPr>
              <a:t>(6)(?) = (1.5)(2)</a:t>
            </a:r>
          </a:p>
          <a:p>
            <a:pPr algn="ctr"/>
            <a:r>
              <a:rPr lang="en-US" sz="2500" dirty="0" smtClean="0">
                <a:solidFill>
                  <a:srgbClr val="0000FF"/>
                </a:solidFill>
                <a:latin typeface="Arial Black"/>
                <a:cs typeface="Arial Black"/>
              </a:rPr>
              <a:t>6(?)=3</a:t>
            </a:r>
          </a:p>
          <a:p>
            <a:endParaRPr lang="en-US" sz="2500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 algn="ctr"/>
            <a:r>
              <a:rPr lang="en-US" sz="2500" dirty="0" smtClean="0">
                <a:solidFill>
                  <a:srgbClr val="0000FF"/>
                </a:solidFill>
                <a:latin typeface="Arial Black"/>
                <a:cs typeface="Arial Black"/>
              </a:rPr>
              <a:t>? = 0.5 L of the original solution was diluted</a:t>
            </a:r>
            <a:endParaRPr lang="en-US" sz="25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95640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Other Equations to know...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Temperature Coefficient Q</a:t>
            </a:r>
            <a:r>
              <a:rPr lang="en-US" baseline="-25000" dirty="0" smtClean="0">
                <a:latin typeface="Arial Black"/>
                <a:cs typeface="Arial Black"/>
              </a:rPr>
              <a:t>10</a:t>
            </a:r>
            <a:endParaRPr lang="en-US" dirty="0" smtClean="0">
              <a:latin typeface="Arial Black"/>
              <a:cs typeface="Arial Black"/>
            </a:endParaRPr>
          </a:p>
          <a:p>
            <a:pPr lvl="1"/>
            <a:r>
              <a:rPr lang="en-US" dirty="0" smtClean="0">
                <a:latin typeface="Arial Black"/>
                <a:cs typeface="Arial Black"/>
              </a:rPr>
              <a:t>Used to determine the factor by which metabolism increases when the temp is raise by 10 degrees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EQUATION 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  <a:sym typeface="Wingdings"/>
              </a:rPr>
              <a:t> 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 Q</a:t>
            </a:r>
            <a:r>
              <a:rPr lang="en-US" baseline="-25000" dirty="0" smtClean="0">
                <a:solidFill>
                  <a:srgbClr val="008000"/>
                </a:solidFill>
                <a:latin typeface="Arial Black"/>
                <a:cs typeface="Arial Black"/>
              </a:rPr>
              <a:t>10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= (k</a:t>
            </a:r>
            <a:r>
              <a:rPr lang="en-US" baseline="-25000" dirty="0" smtClean="0">
                <a:solidFill>
                  <a:srgbClr val="008000"/>
                </a:solidFill>
                <a:latin typeface="Arial Black"/>
                <a:cs typeface="Arial Black"/>
              </a:rPr>
              <a:t>2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/k</a:t>
            </a:r>
            <a:r>
              <a:rPr lang="en-US" baseline="-25000" dirty="0" smtClean="0">
                <a:solidFill>
                  <a:srgbClr val="008000"/>
                </a:solidFill>
                <a:latin typeface="Arial Black"/>
                <a:cs typeface="Arial Black"/>
              </a:rPr>
              <a:t>1</a:t>
            </a: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)</a:t>
            </a:r>
            <a:r>
              <a:rPr lang="en-US" baseline="30000" dirty="0" smtClean="0">
                <a:solidFill>
                  <a:srgbClr val="008000"/>
                </a:solidFill>
                <a:latin typeface="Arial Black"/>
                <a:cs typeface="Arial Black"/>
              </a:rPr>
              <a:t>10/t2-t1</a:t>
            </a:r>
            <a:endParaRPr lang="en-US" baseline="-25000" dirty="0" smtClean="0">
              <a:solidFill>
                <a:srgbClr val="008000"/>
              </a:solidFill>
              <a:latin typeface="Arial Black"/>
              <a:cs typeface="Arial Black"/>
            </a:endParaRPr>
          </a:p>
          <a:p>
            <a:pPr marL="457200" lvl="1" indent="0">
              <a:buNone/>
            </a:pPr>
            <a:r>
              <a:rPr lang="en-US" baseline="-25000" dirty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baseline="-25000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k</a:t>
            </a:r>
            <a:r>
              <a:rPr lang="en-US" baseline="-25000" dirty="0" smtClean="0">
                <a:solidFill>
                  <a:srgbClr val="0000FF"/>
                </a:solidFill>
                <a:latin typeface="Arial Black"/>
                <a:cs typeface="Arial Black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= metabolic rate at t</a:t>
            </a:r>
            <a:r>
              <a:rPr lang="en-US" baseline="-25000" dirty="0" smtClean="0">
                <a:solidFill>
                  <a:srgbClr val="0000FF"/>
                </a:solidFill>
                <a:latin typeface="Arial Black"/>
                <a:cs typeface="Arial Black"/>
              </a:rPr>
              <a:t>2</a:t>
            </a:r>
            <a:endParaRPr lang="en-US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 marL="457200" lvl="1" indent="0">
              <a:buNone/>
            </a:pPr>
            <a:r>
              <a:rPr lang="en-US" baseline="-25000" dirty="0">
                <a:solidFill>
                  <a:srgbClr val="0000FF"/>
                </a:solidFill>
                <a:latin typeface="Arial Black"/>
                <a:cs typeface="Arial Black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k</a:t>
            </a:r>
            <a:r>
              <a:rPr lang="en-US" baseline="-25000" dirty="0">
                <a:solidFill>
                  <a:srgbClr val="0000FF"/>
                </a:solidFill>
                <a:latin typeface="Arial Black"/>
                <a:cs typeface="Arial Black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= metabolic rate at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t</a:t>
            </a:r>
            <a:r>
              <a:rPr lang="en-US" baseline="-25000" dirty="0" smtClean="0">
                <a:solidFill>
                  <a:srgbClr val="0000FF"/>
                </a:solidFill>
                <a:latin typeface="Arial Black"/>
                <a:cs typeface="Arial Black"/>
              </a:rPr>
              <a:t>1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	t</a:t>
            </a:r>
            <a:r>
              <a:rPr lang="en-US" baseline="-25000" dirty="0" smtClean="0">
                <a:solidFill>
                  <a:srgbClr val="0000FF"/>
                </a:solidFill>
                <a:latin typeface="Arial Black"/>
                <a:cs typeface="Arial Black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higher temperature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  <a:p>
            <a:pPr marL="457200" lvl="1" indent="0">
              <a:buNone/>
            </a:pPr>
            <a:r>
              <a:rPr lang="en-US" smtClean="0">
                <a:solidFill>
                  <a:srgbClr val="0000FF"/>
                </a:solidFill>
                <a:latin typeface="Arial Black"/>
                <a:cs typeface="Arial Black"/>
              </a:rPr>
              <a:t>	t</a:t>
            </a:r>
            <a:r>
              <a:rPr lang="en-US" baseline="-25000" smtClean="0">
                <a:solidFill>
                  <a:srgbClr val="0000FF"/>
                </a:solidFill>
                <a:latin typeface="Arial Black"/>
                <a:cs typeface="Arial Black"/>
              </a:rPr>
              <a:t>1</a:t>
            </a:r>
            <a:r>
              <a:rPr lang="en-US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= lower temperature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90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Arial Black"/>
                <a:cs typeface="Arial Black"/>
              </a:rPr>
              <a:t>Temperature Coefficient Q</a:t>
            </a:r>
            <a:r>
              <a:rPr lang="en-US" sz="4000" baseline="-25000" dirty="0">
                <a:solidFill>
                  <a:srgbClr val="FF0000"/>
                </a:solidFill>
                <a:latin typeface="Arial Black"/>
                <a:cs typeface="Arial Black"/>
              </a:rPr>
              <a:t>10</a:t>
            </a:r>
            <a:endParaRPr lang="en-US" sz="40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 Black"/>
                <a:cs typeface="Arial Black"/>
              </a:rPr>
              <a:t>Determine the Q</a:t>
            </a:r>
            <a:r>
              <a:rPr lang="en-US" sz="2800" baseline="-25000" dirty="0">
                <a:latin typeface="Arial Black"/>
                <a:cs typeface="Arial Black"/>
              </a:rPr>
              <a:t>10</a:t>
            </a:r>
            <a:r>
              <a:rPr lang="en-US" sz="2800" dirty="0">
                <a:latin typeface="Arial Black"/>
                <a:cs typeface="Arial Black"/>
              </a:rPr>
              <a:t> value for the heart rate in </a:t>
            </a:r>
            <a:r>
              <a:rPr lang="en-US" sz="2800" i="1" dirty="0">
                <a:latin typeface="Arial Black"/>
                <a:cs typeface="Arial Black"/>
              </a:rPr>
              <a:t>Daphnia</a:t>
            </a:r>
            <a:r>
              <a:rPr lang="en-US" sz="2800" dirty="0">
                <a:latin typeface="Arial Black"/>
                <a:cs typeface="Arial Black"/>
              </a:rPr>
              <a:t>, the water flea. </a:t>
            </a:r>
            <a:endParaRPr lang="en-US" sz="2800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endParaRPr lang="en-US" baseline="-25000" dirty="0" smtClean="0">
              <a:solidFill>
                <a:srgbClr val="008000"/>
              </a:solidFill>
              <a:latin typeface="Arial Black"/>
              <a:cs typeface="Arial Black"/>
            </a:endParaRPr>
          </a:p>
          <a:p>
            <a:pPr marL="0" indent="0">
              <a:buNone/>
            </a:pP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4495800"/>
            <a:ext cx="64008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000" dirty="0">
                <a:solidFill>
                  <a:srgbClr val="008000"/>
                </a:solidFill>
                <a:latin typeface="Arial Black"/>
                <a:cs typeface="Arial Black"/>
              </a:rPr>
              <a:t>Q</a:t>
            </a:r>
            <a:r>
              <a:rPr lang="en-US" sz="3000" baseline="-25000" dirty="0">
                <a:solidFill>
                  <a:srgbClr val="008000"/>
                </a:solidFill>
                <a:latin typeface="Arial Black"/>
                <a:cs typeface="Arial Black"/>
              </a:rPr>
              <a:t>10</a:t>
            </a:r>
            <a:r>
              <a:rPr lang="en-US" sz="3000" dirty="0">
                <a:solidFill>
                  <a:srgbClr val="008000"/>
                </a:solidFill>
                <a:latin typeface="Arial Black"/>
                <a:cs typeface="Arial Black"/>
              </a:rPr>
              <a:t>= (k</a:t>
            </a:r>
            <a:r>
              <a:rPr lang="en-US" sz="3000" baseline="-25000" dirty="0">
                <a:solidFill>
                  <a:srgbClr val="008000"/>
                </a:solidFill>
                <a:latin typeface="Arial Black"/>
                <a:cs typeface="Arial Black"/>
              </a:rPr>
              <a:t>2</a:t>
            </a:r>
            <a:r>
              <a:rPr lang="en-US" sz="3000" dirty="0">
                <a:solidFill>
                  <a:srgbClr val="008000"/>
                </a:solidFill>
                <a:latin typeface="Arial Black"/>
                <a:cs typeface="Arial Black"/>
              </a:rPr>
              <a:t>/k</a:t>
            </a:r>
            <a:r>
              <a:rPr lang="en-US" sz="3000" baseline="-25000" dirty="0">
                <a:solidFill>
                  <a:srgbClr val="008000"/>
                </a:solidFill>
                <a:latin typeface="Arial Black"/>
                <a:cs typeface="Arial Black"/>
              </a:rPr>
              <a:t>1</a:t>
            </a:r>
            <a:r>
              <a:rPr lang="en-US" sz="3000" dirty="0">
                <a:solidFill>
                  <a:srgbClr val="008000"/>
                </a:solidFill>
                <a:latin typeface="Arial Black"/>
                <a:cs typeface="Arial Black"/>
              </a:rPr>
              <a:t>)</a:t>
            </a:r>
            <a:r>
              <a:rPr lang="en-US" sz="3000" baseline="30000" dirty="0">
                <a:solidFill>
                  <a:srgbClr val="008000"/>
                </a:solidFill>
                <a:latin typeface="Arial Black"/>
                <a:cs typeface="Arial Black"/>
              </a:rPr>
              <a:t>10/t2-t1</a:t>
            </a:r>
            <a:endParaRPr lang="en-US" sz="3000" baseline="-25000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algn="ctr"/>
            <a:endParaRPr lang="en-US" sz="2500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 marL="0" lvl="1"/>
            <a:r>
              <a:rPr lang="en-US" sz="3000" dirty="0">
                <a:solidFill>
                  <a:srgbClr val="008000"/>
                </a:solidFill>
                <a:latin typeface="Arial Black"/>
                <a:cs typeface="Arial Black"/>
              </a:rPr>
              <a:t>Q</a:t>
            </a:r>
            <a:r>
              <a:rPr lang="en-US" sz="3000" baseline="-25000" dirty="0">
                <a:solidFill>
                  <a:srgbClr val="008000"/>
                </a:solidFill>
                <a:latin typeface="Arial Black"/>
                <a:cs typeface="Arial Black"/>
              </a:rPr>
              <a:t>10</a:t>
            </a:r>
            <a:r>
              <a:rPr lang="en-US" sz="3000" dirty="0">
                <a:solidFill>
                  <a:srgbClr val="008000"/>
                </a:solidFill>
                <a:latin typeface="Arial Black"/>
                <a:cs typeface="Arial Black"/>
              </a:rPr>
              <a:t>= </a:t>
            </a:r>
            <a:r>
              <a:rPr lang="en-US" sz="3000" dirty="0" smtClean="0">
                <a:solidFill>
                  <a:srgbClr val="008000"/>
                </a:solidFill>
                <a:latin typeface="Arial Black"/>
                <a:cs typeface="Arial Black"/>
              </a:rPr>
              <a:t>(199/130)</a:t>
            </a:r>
            <a:r>
              <a:rPr lang="en-US" sz="3000" baseline="30000" dirty="0">
                <a:solidFill>
                  <a:srgbClr val="008000"/>
                </a:solidFill>
                <a:latin typeface="Arial Black"/>
                <a:cs typeface="Arial Black"/>
              </a:rPr>
              <a:t>10</a:t>
            </a:r>
            <a:r>
              <a:rPr lang="en-US" sz="3000" baseline="30000" dirty="0" smtClean="0">
                <a:solidFill>
                  <a:srgbClr val="008000"/>
                </a:solidFill>
                <a:latin typeface="Arial Black"/>
                <a:cs typeface="Arial Black"/>
              </a:rPr>
              <a:t>/(30-10)</a:t>
            </a:r>
            <a:endParaRPr lang="en-US" sz="3000" baseline="30000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marL="0" lvl="1"/>
            <a:r>
              <a:rPr lang="en-US" sz="3000" baseline="30000" dirty="0">
                <a:solidFill>
                  <a:srgbClr val="008000"/>
                </a:solidFill>
                <a:latin typeface="Arial Black"/>
                <a:cs typeface="Arial Black"/>
              </a:rPr>
              <a:t> </a:t>
            </a:r>
            <a:r>
              <a:rPr lang="en-US" sz="3000" dirty="0" smtClean="0">
                <a:solidFill>
                  <a:srgbClr val="008000"/>
                </a:solidFill>
                <a:latin typeface="Arial Black"/>
                <a:cs typeface="Arial Black"/>
              </a:rPr>
              <a:t>     = (1.5307692)</a:t>
            </a:r>
            <a:r>
              <a:rPr lang="en-US" sz="3000" baseline="30000" dirty="0" smtClean="0">
                <a:solidFill>
                  <a:srgbClr val="008000"/>
                </a:solidFill>
                <a:latin typeface="Arial Black"/>
                <a:cs typeface="Arial Black"/>
              </a:rPr>
              <a:t>1</a:t>
            </a:r>
            <a:endParaRPr lang="en-US" sz="3000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r>
              <a:rPr lang="en-US" sz="300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Arial Black"/>
                <a:cs typeface="Arial Black"/>
              </a:rPr>
              <a:t>     </a:t>
            </a:r>
            <a:r>
              <a:rPr lang="en-US" sz="3000" dirty="0" smtClean="0">
                <a:solidFill>
                  <a:srgbClr val="008000"/>
                </a:solidFill>
                <a:latin typeface="Arial Black"/>
                <a:cs typeface="Arial Black"/>
              </a:rPr>
              <a:t>= </a:t>
            </a:r>
            <a:r>
              <a:rPr lang="en-US" sz="3000" dirty="0">
                <a:solidFill>
                  <a:srgbClr val="008000"/>
                </a:solidFill>
                <a:latin typeface="Arial Black"/>
                <a:cs typeface="Arial Black"/>
              </a:rPr>
              <a:t>1.5307692</a:t>
            </a:r>
            <a:endParaRPr lang="en-US" sz="3000" dirty="0" smtClean="0">
              <a:solidFill>
                <a:srgbClr val="008000"/>
              </a:solidFill>
              <a:latin typeface="Arial Black"/>
              <a:cs typeface="Arial Black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02289"/>
              </p:ext>
            </p:extLst>
          </p:nvPr>
        </p:nvGraphicFramePr>
        <p:xfrm>
          <a:off x="304800" y="2514600"/>
          <a:ext cx="8534400" cy="1813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7200"/>
                <a:gridCol w="4267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latin typeface="Arial Black"/>
                          <a:cs typeface="Arial Black"/>
                        </a:rPr>
                        <a:t>Temp </a:t>
                      </a:r>
                      <a:r>
                        <a:rPr lang="de-DE" sz="2000" u="sng" dirty="0" smtClean="0">
                          <a:latin typeface="Arial Black"/>
                          <a:cs typeface="Arial Black"/>
                        </a:rPr>
                        <a:t>(C)</a:t>
                      </a:r>
                      <a:endParaRPr lang="en-US" sz="2000" u="sng" dirty="0">
                        <a:latin typeface="Arial Black"/>
                        <a:cs typeface="Arial Blac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err="1" smtClean="0">
                          <a:latin typeface="Arial Black"/>
                          <a:cs typeface="Arial Black"/>
                        </a:rPr>
                        <a:t>Avg</a:t>
                      </a:r>
                      <a:r>
                        <a:rPr lang="en-US" sz="2000" u="sng" dirty="0" smtClean="0">
                          <a:latin typeface="Arial Black"/>
                          <a:cs typeface="Arial Black"/>
                        </a:rPr>
                        <a:t> Heart</a:t>
                      </a:r>
                      <a:r>
                        <a:rPr lang="en-US" sz="2000" u="sng" baseline="0" dirty="0" smtClean="0">
                          <a:latin typeface="Arial Black"/>
                          <a:cs typeface="Arial Black"/>
                        </a:rPr>
                        <a:t> Rate (beats/min)</a:t>
                      </a:r>
                      <a:endParaRPr lang="en-US" sz="2000" u="sng" dirty="0">
                        <a:latin typeface="Arial Black"/>
                        <a:cs typeface="Arial Black"/>
                      </a:endParaRPr>
                    </a:p>
                  </a:txBody>
                  <a:tcPr/>
                </a:tc>
              </a:tr>
              <a:tr h="1549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Arial Black"/>
                          <a:cs typeface="Arial Black"/>
                        </a:rPr>
                        <a:t>10</a:t>
                      </a:r>
                      <a:endParaRPr lang="en-US" sz="2500" dirty="0">
                        <a:latin typeface="Arial Black"/>
                        <a:cs typeface="Arial Blac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Arial Black"/>
                          <a:cs typeface="Arial Black"/>
                        </a:rPr>
                        <a:t>130</a:t>
                      </a:r>
                      <a:endParaRPr lang="en-US" sz="2500" dirty="0">
                        <a:latin typeface="Arial Black"/>
                        <a:cs typeface="Arial Black"/>
                      </a:endParaRPr>
                    </a:p>
                  </a:txBody>
                  <a:tcPr/>
                </a:tc>
              </a:tr>
              <a:tr h="39634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Arial Black"/>
                          <a:cs typeface="Arial Black"/>
                        </a:rPr>
                        <a:t>20</a:t>
                      </a:r>
                      <a:endParaRPr lang="en-US" sz="2500" dirty="0">
                        <a:latin typeface="Arial Black"/>
                        <a:cs typeface="Arial Blac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Arial Black"/>
                          <a:cs typeface="Arial Black"/>
                        </a:rPr>
                        <a:t>175</a:t>
                      </a:r>
                      <a:endParaRPr lang="en-US" sz="2500" dirty="0">
                        <a:latin typeface="Arial Black"/>
                        <a:cs typeface="Arial Black"/>
                      </a:endParaRPr>
                    </a:p>
                  </a:txBody>
                  <a:tcPr/>
                </a:tc>
              </a:tr>
              <a:tr h="39634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Arial Black"/>
                          <a:cs typeface="Arial Black"/>
                        </a:rPr>
                        <a:t>30</a:t>
                      </a:r>
                      <a:endParaRPr lang="en-US" sz="2500" dirty="0">
                        <a:latin typeface="Arial Black"/>
                        <a:cs typeface="Arial Blac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Arial Black"/>
                          <a:cs typeface="Arial Black"/>
                        </a:rPr>
                        <a:t>199</a:t>
                      </a:r>
                      <a:endParaRPr lang="en-US" sz="2500" dirty="0">
                        <a:latin typeface="Arial Black"/>
                        <a:cs typeface="Arial Black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13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UltraBold"/>
                <a:ea typeface="ＭＳ Ｐゴシック" charset="0"/>
                <a:cs typeface="Gill Sans UltraBold"/>
              </a:rPr>
              <a:t>Example…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6172200" cy="4830763"/>
          </a:xfrm>
        </p:spPr>
        <p:txBody>
          <a:bodyPr/>
          <a:lstStyle/>
          <a:p>
            <a:r>
              <a:rPr lang="en-US" sz="3300" dirty="0">
                <a:latin typeface="Arial Black"/>
                <a:ea typeface="ＭＳ Ｐゴシック" charset="0"/>
                <a:cs typeface="Arial Black"/>
              </a:rPr>
              <a:t>Your cell phone is ringing in class </a:t>
            </a:r>
            <a:r>
              <a:rPr lang="en-US" sz="3300" dirty="0">
                <a:latin typeface="Arial Black"/>
                <a:ea typeface="ＭＳ Ｐゴシック" charset="0"/>
                <a:cs typeface="Arial Black"/>
                <a:sym typeface="Wingdings" charset="0"/>
              </a:rPr>
              <a:t></a:t>
            </a:r>
          </a:p>
          <a:p>
            <a:r>
              <a:rPr lang="en-US" sz="3300" dirty="0">
                <a:solidFill>
                  <a:srgbClr val="0000FF"/>
                </a:solidFill>
                <a:latin typeface="Arial Black"/>
                <a:ea typeface="ＭＳ Ｐゴシック" charset="0"/>
                <a:cs typeface="Arial Black"/>
                <a:sym typeface="Wingdings" charset="0"/>
              </a:rPr>
              <a:t>What is an observation?</a:t>
            </a:r>
          </a:p>
          <a:p>
            <a:pPr lvl="1"/>
            <a:r>
              <a:rPr lang="en-US" sz="3300" dirty="0">
                <a:solidFill>
                  <a:srgbClr val="0000FF"/>
                </a:solidFill>
                <a:latin typeface="Arial Black"/>
                <a:ea typeface="ＭＳ Ｐゴシック" charset="0"/>
                <a:cs typeface="Arial Black"/>
              </a:rPr>
              <a:t>I </a:t>
            </a:r>
            <a:r>
              <a:rPr lang="en-US" sz="3300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hear </a:t>
            </a:r>
            <a:r>
              <a:rPr lang="en-US" sz="3300" dirty="0">
                <a:solidFill>
                  <a:srgbClr val="0000FF"/>
                </a:solidFill>
                <a:latin typeface="Arial Black"/>
                <a:ea typeface="ＭＳ Ｐゴシック" charset="0"/>
                <a:cs typeface="Arial Black"/>
              </a:rPr>
              <a:t>a ringing sound.</a:t>
            </a:r>
          </a:p>
          <a:p>
            <a:pPr lvl="1"/>
            <a:r>
              <a:rPr lang="en-US" sz="3300" dirty="0">
                <a:solidFill>
                  <a:srgbClr val="0000FF"/>
                </a:solidFill>
                <a:latin typeface="Arial Black"/>
                <a:ea typeface="ＭＳ Ｐゴシック" charset="0"/>
                <a:cs typeface="Arial Black"/>
              </a:rPr>
              <a:t>I </a:t>
            </a:r>
            <a:r>
              <a:rPr lang="en-US" sz="3300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see</a:t>
            </a:r>
            <a:r>
              <a:rPr lang="en-US" sz="3300" dirty="0">
                <a:solidFill>
                  <a:srgbClr val="0000FF"/>
                </a:solidFill>
                <a:latin typeface="Arial Black"/>
                <a:ea typeface="ＭＳ Ｐゴシック" charset="0"/>
                <a:cs typeface="Arial Black"/>
              </a:rPr>
              <a:t> the phone light up.</a:t>
            </a:r>
          </a:p>
          <a:p>
            <a:r>
              <a:rPr lang="en-US" sz="3300" dirty="0">
                <a:solidFill>
                  <a:srgbClr val="008000"/>
                </a:solidFill>
                <a:latin typeface="Arial Black"/>
                <a:ea typeface="ＭＳ Ｐゴシック" charset="0"/>
                <a:cs typeface="Arial Black"/>
              </a:rPr>
              <a:t>What is an inference? </a:t>
            </a:r>
          </a:p>
          <a:p>
            <a:pPr lvl="1"/>
            <a:r>
              <a:rPr lang="en-US" sz="3300" dirty="0">
                <a:solidFill>
                  <a:srgbClr val="008000"/>
                </a:solidFill>
                <a:latin typeface="Arial Black"/>
                <a:ea typeface="ＭＳ Ｐゴシック" charset="0"/>
                <a:cs typeface="Arial Black"/>
              </a:rPr>
              <a:t>Someone is calling me</a:t>
            </a:r>
            <a:r>
              <a:rPr lang="en-US" sz="33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. </a:t>
            </a:r>
          </a:p>
          <a:p>
            <a:endParaRPr lang="en-US" sz="33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3124200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17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543800" cy="59436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4000" b="1" u="sng" dirty="0">
                <a:latin typeface="Gill Sans Ultra Bold" pitchFamily="-65" charset="0"/>
                <a:ea typeface="Gill Sans Ultra Bold" pitchFamily="-65" charset="0"/>
                <a:cs typeface="Gill Sans Ultra Bold" pitchFamily="-65" charset="0"/>
              </a:rPr>
              <a:t>2 TYPES:</a:t>
            </a:r>
          </a:p>
          <a:p>
            <a:pPr lvl="2" eaLnBrk="1" hangingPunct="1"/>
            <a:r>
              <a:rPr lang="en-US" sz="3200" dirty="0">
                <a:solidFill>
                  <a:srgbClr val="000066"/>
                </a:solidFill>
                <a:latin typeface="Gill Sans UltraBold"/>
                <a:ea typeface="Gill Sans Ultra Bold" pitchFamily="-65" charset="0"/>
                <a:cs typeface="Gill Sans UltraBold"/>
              </a:rPr>
              <a:t>Quant</a:t>
            </a:r>
            <a:r>
              <a:rPr lang="en-US" sz="3200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itative</a:t>
            </a:r>
            <a:r>
              <a:rPr lang="en-US" sz="3200" b="1" dirty="0">
                <a:latin typeface="Gill Sans UltraBold"/>
                <a:cs typeface="Gill Sans UltraBold"/>
              </a:rPr>
              <a:t>: </a:t>
            </a:r>
            <a:r>
              <a:rPr lang="en-US" sz="3200" b="1" dirty="0"/>
              <a:t>includes observations or data that involves numbers (#</a:t>
            </a:r>
            <a:r>
              <a:rPr lang="ja-JP" altLang="en-US" sz="3200" b="1" dirty="0"/>
              <a:t>’</a:t>
            </a:r>
            <a:r>
              <a:rPr lang="en-US" altLang="ja-JP" sz="3200" b="1" dirty="0"/>
              <a:t>s), amounts or quantities</a:t>
            </a:r>
          </a:p>
          <a:p>
            <a:pPr lvl="2" eaLnBrk="1" hangingPunct="1">
              <a:buFontTx/>
              <a:buNone/>
            </a:pPr>
            <a:endParaRPr lang="en-US" sz="2800" dirty="0"/>
          </a:p>
          <a:p>
            <a:pPr lvl="2" eaLnBrk="1" hangingPunct="1">
              <a:buFontTx/>
              <a:buNone/>
            </a:pPr>
            <a:endParaRPr lang="en-US" sz="2800" dirty="0"/>
          </a:p>
          <a:p>
            <a:pPr lvl="2" eaLnBrk="1" hangingPunct="1"/>
            <a:r>
              <a:rPr lang="en-US" sz="3200" dirty="0">
                <a:solidFill>
                  <a:srgbClr val="000066"/>
                </a:solidFill>
                <a:latin typeface="Gill Sans UltraBold"/>
                <a:ea typeface="Gill Sans Ultra Bold" pitchFamily="-65" charset="0"/>
                <a:cs typeface="Gill Sans UltraBold"/>
              </a:rPr>
              <a:t>Qual</a:t>
            </a:r>
            <a:r>
              <a:rPr lang="en-US" sz="3200" dirty="0">
                <a:solidFill>
                  <a:srgbClr val="FF0000"/>
                </a:solidFill>
                <a:latin typeface="Gill Sans UltraBold"/>
                <a:ea typeface="Gill Sans Ultra Bold" pitchFamily="-65" charset="0"/>
                <a:cs typeface="Gill Sans UltraBold"/>
              </a:rPr>
              <a:t>itative</a:t>
            </a:r>
            <a:r>
              <a:rPr lang="en-US" sz="3200" b="1" dirty="0">
                <a:latin typeface="Gill Sans UltraBold"/>
                <a:cs typeface="Gill Sans UltraBold"/>
              </a:rPr>
              <a:t>: </a:t>
            </a:r>
            <a:r>
              <a:rPr lang="en-US" sz="3200" b="1" dirty="0"/>
              <a:t>includes observations that DO NOT involve numbers; Observations or data that is descriptive.</a:t>
            </a:r>
          </a:p>
          <a:p>
            <a:pPr eaLnBrk="1" hangingPunct="1"/>
            <a:endParaRPr lang="en-US" sz="2800" dirty="0"/>
          </a:p>
        </p:txBody>
      </p:sp>
      <p:pic>
        <p:nvPicPr>
          <p:cNvPr id="18435" name="Picture 4" descr="MCj029615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219200"/>
            <a:ext cx="23685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rainb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76800"/>
            <a:ext cx="12922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latin typeface="Gill Sans UltraBold"/>
                <a:ea typeface="Arial Black" pitchFamily="-65" charset="0"/>
                <a:cs typeface="Gill Sans UltraBold"/>
              </a:rPr>
              <a:t>Scientific Method</a:t>
            </a:r>
          </a:p>
        </p:txBody>
      </p:sp>
      <p:pic>
        <p:nvPicPr>
          <p:cNvPr id="19458" name="Picture 4" descr="MCj04042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2838" y="2581275"/>
            <a:ext cx="18383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 descr="MCj04042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86000"/>
            <a:ext cx="2895600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b="1" i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65" charset="0"/>
                <a:ea typeface="Arial Black" pitchFamily="-65" charset="0"/>
                <a:cs typeface="Arial Black" pitchFamily="-65" charset="0"/>
              </a:rPr>
              <a:t>What are the steps?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0198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sz="2500" b="1" dirty="0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cs typeface="Gill Sans UltraBold"/>
              </a:rPr>
              <a:t>**(Initial) Observation : use your 5 senses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Arial Black" pitchFamily="-65" charset="0"/>
                <a:cs typeface="Gill Sans UltraBold"/>
              </a:rPr>
              <a:t>1.</a:t>
            </a:r>
            <a:r>
              <a:rPr lang="en-US" dirty="0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Arial Black" pitchFamily="-65" charset="0"/>
                <a:cs typeface="Gill Sans UltraBold"/>
              </a:rPr>
              <a:t> </a:t>
            </a:r>
            <a:r>
              <a:rPr lang="en-US" u="sng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Arial Black" pitchFamily="-65" charset="0"/>
                <a:cs typeface="Gill Sans UltraBold"/>
              </a:rPr>
              <a:t>State the problem or question:</a:t>
            </a:r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b="1" dirty="0" smtClean="0"/>
              <a:t>	</a:t>
            </a:r>
            <a:r>
              <a:rPr lang="en-US" sz="3000" b="1" dirty="0" smtClean="0"/>
              <a:t>What </a:t>
            </a:r>
            <a:r>
              <a:rPr lang="en-US" sz="3000" b="1" dirty="0"/>
              <a:t>are you trying to solve or research?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Arial Black" pitchFamily="-65" charset="0"/>
                <a:cs typeface="Gill Sans UltraBold"/>
              </a:rPr>
              <a:t>2.</a:t>
            </a:r>
            <a:r>
              <a:rPr lang="en-US" dirty="0">
                <a:latin typeface="Gill Sans UltraBold"/>
                <a:ea typeface="Arial Black" pitchFamily="-65" charset="0"/>
                <a:cs typeface="Gill Sans UltraBold"/>
              </a:rPr>
              <a:t> </a:t>
            </a:r>
            <a:r>
              <a:rPr lang="en-US" u="sng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Arial Black" pitchFamily="-65" charset="0"/>
                <a:cs typeface="Gill Sans UltraBold"/>
              </a:rPr>
              <a:t>Form your hypothesis</a:t>
            </a:r>
            <a:r>
              <a:rPr lang="en-US" i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Arial Black" pitchFamily="-65" charset="0"/>
                <a:cs typeface="Gill Sans UltraBold"/>
              </a:rPr>
              <a:t>:</a:t>
            </a:r>
            <a:r>
              <a:rPr lang="en-US" i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Arial Black" pitchFamily="-65" charset="0"/>
                <a:cs typeface="Gill Sans UltraBold"/>
              </a:rPr>
              <a:t> </a:t>
            </a:r>
          </a:p>
          <a:p>
            <a:pPr marL="1009650" lvl="1" indent="-609600" eaLnBrk="1" hangingPunct="1">
              <a:lnSpc>
                <a:spcPct val="80000"/>
              </a:lnSpc>
            </a:pPr>
            <a:r>
              <a:rPr lang="en-US" b="1" dirty="0"/>
              <a:t>an educated or logical prediction to answer your problem question; use your prior knowledge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en-US" sz="2800" b="1" dirty="0"/>
              <a:t>Not just a </a:t>
            </a:r>
            <a:r>
              <a:rPr lang="ja-JP" altLang="en-US" sz="2800" b="1" dirty="0"/>
              <a:t>“</a:t>
            </a:r>
            <a:r>
              <a:rPr lang="en-US" altLang="ja-JP" sz="2800" b="1" dirty="0"/>
              <a:t>guess</a:t>
            </a:r>
            <a:r>
              <a:rPr lang="ja-JP" altLang="en-US" sz="2800" b="1" dirty="0"/>
              <a:t>”</a:t>
            </a:r>
            <a:endParaRPr lang="en-US" altLang="ja-JP" sz="2800" b="1" dirty="0"/>
          </a:p>
          <a:p>
            <a:pPr marL="1752600" lvl="3" indent="-381000" eaLnBrk="1" hangingPunct="1">
              <a:lnSpc>
                <a:spcPct val="80000"/>
              </a:lnSpc>
            </a:pPr>
            <a:r>
              <a:rPr lang="en-US" sz="2800" b="1" dirty="0"/>
              <a:t>IT MUST BE TESTABLE!!!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ja-JP" altLang="en-US" sz="3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65" charset="0"/>
                <a:ea typeface="Arial Black" pitchFamily="-65" charset="0"/>
                <a:cs typeface="Arial Black" pitchFamily="-65" charset="0"/>
              </a:rPr>
              <a:t>“</a:t>
            </a:r>
            <a:r>
              <a:rPr lang="en-US" altLang="ja-JP" sz="3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65" charset="0"/>
                <a:ea typeface="Arial Black" pitchFamily="-65" charset="0"/>
                <a:cs typeface="Arial Black" pitchFamily="-65" charset="0"/>
              </a:rPr>
              <a:t>If…then…because</a:t>
            </a:r>
            <a:r>
              <a:rPr lang="ja-JP" altLang="en-US" sz="3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65" charset="0"/>
                <a:ea typeface="Arial Black" pitchFamily="-65" charset="0"/>
                <a:cs typeface="Arial Black" pitchFamily="-65" charset="0"/>
              </a:rPr>
              <a:t>”</a:t>
            </a:r>
            <a:r>
              <a:rPr lang="en-US" altLang="ja-JP" sz="3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65" charset="0"/>
                <a:ea typeface="Arial Black" pitchFamily="-65" charset="0"/>
                <a:cs typeface="Arial Black" pitchFamily="-65" charset="0"/>
              </a:rPr>
              <a:t> </a:t>
            </a:r>
            <a:r>
              <a:rPr lang="en-US" altLang="ja-JP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65" charset="0"/>
                <a:ea typeface="Arial Black" pitchFamily="-65" charset="0"/>
                <a:cs typeface="Arial Black" pitchFamily="-65" charset="0"/>
              </a:rPr>
              <a:t>statement</a:t>
            </a:r>
          </a:p>
          <a:p>
            <a:pPr marL="2209800" lvl="4" indent="-381000" eaLnBrk="1" hangingPunct="1">
              <a:lnSpc>
                <a:spcPct val="80000"/>
              </a:lnSpc>
            </a:pPr>
            <a:r>
              <a:rPr lang="en-US" altLang="ja-JP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65" charset="0"/>
                <a:ea typeface="Arial Black" pitchFamily="-65" charset="0"/>
                <a:cs typeface="Arial Black" pitchFamily="-65" charset="0"/>
              </a:rPr>
              <a:t>Use independent, dependent variable &amp; prior knowledge</a:t>
            </a:r>
            <a:endParaRPr lang="en-US" altLang="ja-JP" sz="2200" b="1" dirty="0" smtClean="0">
              <a:solidFill>
                <a:srgbClr val="0000FF"/>
              </a:solidFill>
              <a:latin typeface="Arial Black" pitchFamily="-65" charset="0"/>
              <a:ea typeface="Arial Black" pitchFamily="-65" charset="0"/>
              <a:cs typeface="Arial Black" pitchFamily="-65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Arial Black" pitchFamily="-65" charset="0"/>
                <a:cs typeface="Gill Sans UltraBold"/>
              </a:rPr>
              <a:t>3.</a:t>
            </a:r>
            <a:r>
              <a:rPr lang="en-US" dirty="0">
                <a:latin typeface="Gill Sans UltraBold"/>
                <a:ea typeface="Arial Black" pitchFamily="-65" charset="0"/>
                <a:cs typeface="Gill Sans UltraBold"/>
              </a:rPr>
              <a:t> </a:t>
            </a:r>
            <a:r>
              <a:rPr lang="en-US" u="sng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Arial Black" pitchFamily="-65" charset="0"/>
                <a:cs typeface="Gill Sans UltraBold"/>
              </a:rPr>
              <a:t>Plan your experiment:</a:t>
            </a:r>
            <a:r>
              <a:rPr lang="en-US" dirty="0">
                <a:latin typeface="Gill Sans UltraBold"/>
                <a:ea typeface="Arial Black" pitchFamily="-65" charset="0"/>
                <a:cs typeface="Gill Sans UltraBold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b="1" dirty="0" smtClean="0"/>
              <a:t>	</a:t>
            </a:r>
            <a:r>
              <a:rPr lang="en-US" sz="3000" b="1" dirty="0" smtClean="0"/>
              <a:t>decide </a:t>
            </a:r>
            <a:r>
              <a:rPr lang="en-US" sz="3000" b="1" dirty="0"/>
              <a:t>your procedure, control, variables &amp; materials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				                    			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4.</a:t>
            </a:r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 </a:t>
            </a:r>
            <a:r>
              <a:rPr lang="en-US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Perform your experiment:</a:t>
            </a:r>
            <a:r>
              <a:rPr lang="en-US" dirty="0">
                <a:latin typeface="Gill Sans UltraBold"/>
                <a:ea typeface="Arial Black" pitchFamily="-65" charset="0"/>
                <a:cs typeface="Gill Sans UltraBold"/>
              </a:rPr>
              <a:t> </a:t>
            </a:r>
          </a:p>
          <a:p>
            <a:pPr marL="1009650" lvl="1" indent="-609600" eaLnBrk="1" hangingPunct="1">
              <a:lnSpc>
                <a:spcPct val="80000"/>
              </a:lnSpc>
            </a:pPr>
            <a:r>
              <a:rPr lang="en-US" sz="3000" b="1" dirty="0"/>
              <a:t>Collect </a:t>
            </a:r>
            <a:r>
              <a:rPr lang="en-US" sz="3000" b="1" u="sng" dirty="0">
                <a:solidFill>
                  <a:srgbClr val="660066"/>
                </a:solidFill>
                <a:latin typeface="Arial Black"/>
                <a:cs typeface="Arial Black"/>
              </a:rPr>
              <a:t>data (both qualitative and quantitative)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5.</a:t>
            </a:r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 </a:t>
            </a:r>
            <a:r>
              <a:rPr lang="en-US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Analyze your data (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Results</a:t>
            </a:r>
            <a:r>
              <a:rPr lang="en-US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):</a:t>
            </a:r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 </a:t>
            </a:r>
          </a:p>
          <a:p>
            <a:pPr marL="1009650" lvl="1" indent="-609600" eaLnBrk="1" hangingPunct="1">
              <a:lnSpc>
                <a:spcPct val="80000"/>
              </a:lnSpc>
            </a:pPr>
            <a:r>
              <a:rPr lang="en-US" sz="3000" b="1" dirty="0"/>
              <a:t>Make sense of your data</a:t>
            </a:r>
          </a:p>
          <a:p>
            <a:pPr marL="1009650" lvl="1" indent="-609600" eaLnBrk="1" hangingPunct="1">
              <a:lnSpc>
                <a:spcPct val="80000"/>
              </a:lnSpc>
            </a:pPr>
            <a:r>
              <a:rPr lang="en-US" sz="3000" b="1" dirty="0"/>
              <a:t>put it in </a:t>
            </a:r>
            <a:r>
              <a:rPr lang="en-US" sz="3000" b="1" i="1" u="sng" dirty="0"/>
              <a:t>LINE </a:t>
            </a:r>
            <a:r>
              <a:rPr lang="en-US" sz="3000" b="1" dirty="0"/>
              <a:t>graphs/charts/table, etc</a:t>
            </a:r>
            <a:r>
              <a:rPr lang="en-US" dirty="0"/>
              <a:t>.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6.</a:t>
            </a:r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 </a:t>
            </a:r>
            <a:r>
              <a:rPr lang="en-US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Conclusion:</a:t>
            </a:r>
            <a:r>
              <a:rPr lang="en-US" dirty="0">
                <a:latin typeface="Gill Sans UltraBold"/>
                <a:ea typeface="Gill Sans Ultra Bold" pitchFamily="-65" charset="0"/>
                <a:cs typeface="Gill Sans UltraBold"/>
              </a:rPr>
              <a:t> </a:t>
            </a:r>
          </a:p>
          <a:p>
            <a:pPr marL="1009650" lvl="1" indent="-609600" eaLnBrk="1" hangingPunct="1">
              <a:lnSpc>
                <a:spcPct val="80000"/>
              </a:lnSpc>
            </a:pPr>
            <a:r>
              <a:rPr lang="en-US" b="1" dirty="0"/>
              <a:t>Sum up your findings (data</a:t>
            </a:r>
            <a:r>
              <a:rPr lang="en-US" b="1" dirty="0" smtClean="0"/>
              <a:t>)- </a:t>
            </a:r>
            <a:r>
              <a:rPr lang="en-US" b="1" dirty="0" smtClean="0">
                <a:solidFill>
                  <a:srgbClr val="FF0066"/>
                </a:solidFill>
                <a:latin typeface="Gill Sans UltraBold"/>
                <a:cs typeface="Gill Sans UltraBold"/>
              </a:rPr>
              <a:t>use CER!!!</a:t>
            </a:r>
            <a:endParaRPr lang="en-US" b="1" dirty="0">
              <a:solidFill>
                <a:srgbClr val="FF0066"/>
              </a:solidFill>
              <a:latin typeface="Gill Sans UltraBold"/>
              <a:cs typeface="Gill Sans UltraBold"/>
            </a:endParaRPr>
          </a:p>
          <a:p>
            <a:pPr marL="1009650" lvl="1" indent="-609600" eaLnBrk="1" hangingPunct="1">
              <a:lnSpc>
                <a:spcPct val="80000"/>
              </a:lnSpc>
            </a:pPr>
            <a:r>
              <a:rPr lang="en-US" b="1" dirty="0"/>
              <a:t>Restate your hypothesis and state whether it is rejected or accepted </a:t>
            </a:r>
            <a:r>
              <a:rPr lang="en-US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/>
                <a:cs typeface="Arial Black"/>
              </a:rPr>
              <a:t>based</a:t>
            </a:r>
            <a:r>
              <a:rPr lang="en-US" b="1" dirty="0"/>
              <a:t> on your     </a:t>
            </a:r>
            <a:r>
              <a:rPr lang="en-US" b="1" u="sng" dirty="0">
                <a:solidFill>
                  <a:srgbClr val="FF0000"/>
                </a:solidFill>
                <a:latin typeface="Arial Black"/>
                <a:cs typeface="Arial Black"/>
              </a:rPr>
              <a:t>r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/>
                <a:cs typeface="Arial Black"/>
              </a:rPr>
              <a:t>esults</a:t>
            </a:r>
            <a:r>
              <a:rPr lang="en-US" b="1" dirty="0">
                <a:latin typeface="Arial Black"/>
                <a:cs typeface="Arial Black"/>
              </a:rPr>
              <a:t> </a:t>
            </a:r>
          </a:p>
          <a:p>
            <a:pPr marL="1009650" lvl="1" indent="-609600" eaLnBrk="1" hangingPunct="1">
              <a:lnSpc>
                <a:spcPct val="80000"/>
              </a:lnSpc>
            </a:pPr>
            <a:r>
              <a:rPr lang="en-US" b="1" i="1" u="sng" dirty="0"/>
              <a:t>CITE</a:t>
            </a:r>
            <a:r>
              <a:rPr lang="en-US" b="1" dirty="0"/>
              <a:t> your quantitative and/or qualitative data!!!</a:t>
            </a:r>
            <a:r>
              <a:rPr lang="en-US" sz="3300" b="1" dirty="0">
                <a:latin typeface="Gill Sans UltraBold"/>
                <a:cs typeface="Gill Sans UltraBold"/>
              </a:rPr>
              <a:t> </a:t>
            </a:r>
            <a:r>
              <a:rPr lang="en-US" sz="3300" b="1" dirty="0">
                <a:solidFill>
                  <a:srgbClr val="0000FF"/>
                </a:solidFill>
                <a:latin typeface="Gill Sans UltraBold"/>
                <a:ea typeface="Gill Sans Ultra Bold" pitchFamily="-65" charset="0"/>
                <a:cs typeface="Gill Sans UltraBold"/>
              </a:rPr>
              <a:t>EXPLAIN</a:t>
            </a:r>
            <a:r>
              <a:rPr lang="en-US" sz="3300" b="1" dirty="0">
                <a:latin typeface="Gill Sans UltraBold"/>
                <a:cs typeface="Gill Sans UltraBold"/>
              </a:rPr>
              <a:t> </a:t>
            </a:r>
            <a:r>
              <a:rPr lang="en-US" b="1" dirty="0"/>
              <a:t>your numerical data.</a:t>
            </a:r>
          </a:p>
          <a:p>
            <a:pPr marL="1009650" lvl="1" indent="-609600" eaLnBrk="1" hangingPunct="1">
              <a:lnSpc>
                <a:spcPct val="80000"/>
              </a:lnSpc>
            </a:pPr>
            <a:r>
              <a:rPr lang="en-US" b="1" dirty="0"/>
              <a:t>State and EXPLAIN any experimental error(s) (called </a:t>
            </a:r>
            <a:r>
              <a:rPr lang="en-US" b="1" i="1" dirty="0">
                <a:solidFill>
                  <a:srgbClr val="FF0000"/>
                </a:solidFill>
                <a:latin typeface="Arial Black" pitchFamily="-65" charset="0"/>
                <a:ea typeface="Arial Black" pitchFamily="-65" charset="0"/>
                <a:cs typeface="Arial Black" pitchFamily="-65" charset="0"/>
              </a:rPr>
              <a:t>error analysis</a:t>
            </a:r>
            <a:r>
              <a:rPr lang="en-US" b="1" dirty="0"/>
              <a:t>)  </a:t>
            </a:r>
          </a:p>
          <a:p>
            <a:pPr marL="609600" indent="-609600"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A Controlled Experiment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609600" indent="-609600" eaLnBrk="1" hangingPunct="1"/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Experiment</a:t>
            </a: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600" b="1" dirty="0"/>
              <a:t>= process to collect data</a:t>
            </a:r>
          </a:p>
          <a:p>
            <a:pPr marL="609600" indent="-609600" eaLnBrk="1" hangingPunct="1">
              <a:buFontTx/>
              <a:buNone/>
            </a:pPr>
            <a:endParaRPr lang="en-US" sz="3600" b="1" dirty="0"/>
          </a:p>
          <a:p>
            <a:pPr marL="609600" indent="-609600" eaLnBrk="1" hangingPunct="1"/>
            <a:r>
              <a:rPr lang="en-US" sz="3600" b="1" dirty="0"/>
              <a:t>There are (usually) 2 groups in an experiment: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6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Experimental (or test) group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6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Control group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808038"/>
          </a:xfrm>
        </p:spPr>
        <p:txBody>
          <a:bodyPr/>
          <a:lstStyle/>
          <a:p>
            <a:pPr eaLnBrk="1" hangingPunct="1"/>
            <a:r>
              <a:rPr lang="en-US" sz="40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Experimental vs. Control </a:t>
            </a:r>
            <a:r>
              <a:rPr lang="en-US" sz="40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Gill Sans UltraBold"/>
                <a:ea typeface="Gill Sans Ultra Bold" pitchFamily="-65" charset="0"/>
                <a:cs typeface="Gill Sans UltraBold"/>
              </a:rPr>
              <a:t>Groups </a:t>
            </a:r>
            <a:endParaRPr lang="en-US" sz="4000" b="1" u="sng" dirty="0">
              <a:effectLst>
                <a:outerShdw blurRad="38100" dist="38100" dir="2700000" algn="tl">
                  <a:srgbClr val="DDDDDD"/>
                </a:outerShdw>
              </a:effectLst>
              <a:latin typeface="Gill Sans UltraBold"/>
              <a:ea typeface="Gill Sans Ultra Bold" pitchFamily="-65" charset="0"/>
              <a:cs typeface="Gill Sans UltraBold"/>
            </a:endParaRPr>
          </a:p>
        </p:txBody>
      </p:sp>
      <p:graphicFrame>
        <p:nvGraphicFramePr>
          <p:cNvPr id="11292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622005"/>
              </p:ext>
            </p:extLst>
          </p:nvPr>
        </p:nvGraphicFramePr>
        <p:xfrm>
          <a:off x="228600" y="1828800"/>
          <a:ext cx="8763000" cy="4191000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Experimental (Test)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Group (or treatment)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ntrol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Group (or treatment)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240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variable (thing)   changes or is tested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mparison group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 changes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“</a:t>
                      </a:r>
                      <a:r>
                        <a:rPr kumimoji="0" lang="en-US" altLang="ja-JP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Normal</a:t>
                      </a:r>
                      <a:r>
                        <a:rPr kumimoji="0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”</a:t>
                      </a:r>
                      <a:r>
                        <a:rPr kumimoji="0" lang="en-US" altLang="ja-JP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conditions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5" name="Text Box 19"/>
          <p:cNvSpPr txBox="1">
            <a:spLocks noChangeArrowheads="1"/>
          </p:cNvSpPr>
          <p:nvPr/>
        </p:nvSpPr>
        <p:spPr bwMode="auto">
          <a:xfrm>
            <a:off x="0" y="289560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36021</TotalTime>
  <Words>1341</Words>
  <Application>Microsoft Macintosh PowerPoint</Application>
  <PresentationFormat>On-screen Show (4:3)</PresentationFormat>
  <Paragraphs>282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Introduction to Scientific Method: Observation and Data</vt:lpstr>
      <vt:lpstr>PowerPoint Presentation</vt:lpstr>
      <vt:lpstr>Example…</vt:lpstr>
      <vt:lpstr>DATA</vt:lpstr>
      <vt:lpstr>Scientific Method</vt:lpstr>
      <vt:lpstr>What are the steps?</vt:lpstr>
      <vt:lpstr>PowerPoint Presentation</vt:lpstr>
      <vt:lpstr>A Controlled Experiment</vt:lpstr>
      <vt:lpstr>Experimental vs. Control Groups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Theory vs. Models</vt:lpstr>
      <vt:lpstr>Additional Information…</vt:lpstr>
      <vt:lpstr>Additional Information…</vt:lpstr>
      <vt:lpstr>Additional Information…</vt:lpstr>
      <vt:lpstr>PowerPoint Presentation</vt:lpstr>
      <vt:lpstr>T.A.I.L.S for graphs</vt:lpstr>
      <vt:lpstr>PowerPoint Presentation</vt:lpstr>
      <vt:lpstr>Variance (V) </vt:lpstr>
      <vt:lpstr>Standard Deviation (SD)</vt:lpstr>
      <vt:lpstr>Standard Error (SE)</vt:lpstr>
      <vt:lpstr>Other Equations to know...</vt:lpstr>
      <vt:lpstr>Practice Dilution Problem</vt:lpstr>
      <vt:lpstr>Other Equations to know...</vt:lpstr>
      <vt:lpstr>Temperature Coefficient Q10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Brooke Gaynor</dc:creator>
  <cp:lastModifiedBy>Chicago Public Schools</cp:lastModifiedBy>
  <cp:revision>69</cp:revision>
  <dcterms:created xsi:type="dcterms:W3CDTF">2014-09-15T14:49:32Z</dcterms:created>
  <dcterms:modified xsi:type="dcterms:W3CDTF">2017-09-18T17:36:24Z</dcterms:modified>
</cp:coreProperties>
</file>